
<file path=[Content_Types].xml><?xml version="1.0" encoding="utf-8"?>
<Types xmlns="http://schemas.openxmlformats.org/package/2006/content-types">
  <Default Extension="jpeg" ContentType="image/jpe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619" r:id="rId5"/>
    <p:sldId id="553" r:id="rId6"/>
    <p:sldId id="691" r:id="rId7"/>
    <p:sldId id="692" r:id="rId8"/>
    <p:sldId id="693" r:id="rId9"/>
    <p:sldId id="552" r:id="rId10"/>
    <p:sldId id="555" r:id="rId11"/>
    <p:sldId id="556" r:id="rId12"/>
    <p:sldId id="557" r:id="rId13"/>
    <p:sldId id="694" r:id="rId14"/>
    <p:sldId id="561" r:id="rId15"/>
    <p:sldId id="604" r:id="rId16"/>
    <p:sldId id="563" r:id="rId17"/>
    <p:sldId id="609" r:id="rId18"/>
    <p:sldId id="695" r:id="rId19"/>
    <p:sldId id="617" r:id="rId20"/>
    <p:sldId id="690" r:id="rId21"/>
    <p:sldId id="618" r:id="rId22"/>
    <p:sldId id="610" r:id="rId23"/>
    <p:sldId id="611" r:id="rId24"/>
    <p:sldId id="565" r:id="rId25"/>
    <p:sldId id="612" r:id="rId26"/>
    <p:sldId id="613" r:id="rId27"/>
    <p:sldId id="614" r:id="rId28"/>
    <p:sldId id="615" r:id="rId29"/>
    <p:sldId id="699" r:id="rId30"/>
    <p:sldId id="620" r:id="rId31"/>
    <p:sldId id="621" r:id="rId32"/>
    <p:sldId id="622" r:id="rId33"/>
    <p:sldId id="623" r:id="rId34"/>
    <p:sldId id="624" r:id="rId35"/>
    <p:sldId id="625" r:id="rId36"/>
    <p:sldId id="641" r:id="rId37"/>
    <p:sldId id="642" r:id="rId38"/>
    <p:sldId id="643" r:id="rId39"/>
    <p:sldId id="671" r:id="rId40"/>
    <p:sldId id="672" r:id="rId41"/>
    <p:sldId id="646" r:id="rId42"/>
    <p:sldId id="648" r:id="rId43"/>
    <p:sldId id="696" r:id="rId44"/>
    <p:sldId id="673" r:id="rId45"/>
    <p:sldId id="674" r:id="rId46"/>
    <p:sldId id="697" r:id="rId47"/>
    <p:sldId id="675" r:id="rId48"/>
    <p:sldId id="676" r:id="rId49"/>
    <p:sldId id="677" r:id="rId50"/>
    <p:sldId id="698" r:id="rId51"/>
    <p:sldId id="628" r:id="rId52"/>
    <p:sldId id="629" r:id="rId53"/>
    <p:sldId id="630" r:id="rId54"/>
    <p:sldId id="631" r:id="rId55"/>
    <p:sldId id="632" r:id="rId56"/>
    <p:sldId id="633" r:id="rId57"/>
    <p:sldId id="634" r:id="rId58"/>
    <p:sldId id="639" r:id="rId59"/>
    <p:sldId id="260"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10"/>
    <p:restoredTop sz="98723" autoAdjust="0"/>
  </p:normalViewPr>
  <p:slideViewPr>
    <p:cSldViewPr snapToGrid="0" snapToObjects="1">
      <p:cViewPr varScale="1">
        <p:scale>
          <a:sx n="74" d="100"/>
          <a:sy n="74" d="100"/>
        </p:scale>
        <p:origin x="200" y="5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FE1F-002B-7B46-8355-500A6338E41C}"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9A336-E03A-E148-96FC-F9D1DAA871D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E8AEC5-2607-47EA-9DBC-CA4CCE46568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sz="1200" b="0" i="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4E8AEC5-2607-47EA-9DBC-CA4CCE46568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十二月</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IPX：互联网数据包交换协议</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IPX：互联网数据包交换协议</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edge</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75435" y="1641793"/>
            <a:ext cx="9144000" cy="2387600"/>
          </a:xfrm>
        </p:spPr>
        <p:txBody>
          <a:bodyPr anchor="b"/>
          <a:lstStyle>
            <a:lvl1pPr algn="ctr">
              <a:defRPr sz="6000">
                <a:solidFill>
                  <a:schemeClr val="tx1">
                    <a:lumMod val="95000"/>
                    <a:lumOff val="5000"/>
                  </a:schemeClr>
                </a:solidFill>
                <a:latin typeface="微软雅黑" panose="020B0503020204020204" charset="-122"/>
                <a:ea typeface="微软雅黑" panose="020B0503020204020204" charset="-122"/>
              </a:defRPr>
            </a:lvl1pPr>
          </a:lstStyle>
          <a:p>
            <a:r>
              <a:rPr kumimoji="1" lang="zh-CN" altLang="en-US"/>
              <a:t>单击此处编辑母版标题样式</a:t>
            </a:r>
            <a:endParaRPr kumimoji="1" lang="zh-CN" altLang="en-US"/>
          </a:p>
        </p:txBody>
      </p:sp>
      <p:pic>
        <p:nvPicPr>
          <p:cNvPr id="4" name="图片 3"/>
          <p:cNvPicPr>
            <a:picLocks noChangeAspect="1"/>
          </p:cNvPicPr>
          <p:nvPr userDrawn="1"/>
        </p:nvPicPr>
        <p:blipFill>
          <a:blip r:embed="rId2"/>
          <a:stretch>
            <a:fillRect/>
          </a:stretch>
        </p:blipFill>
        <p:spPr>
          <a:xfrm>
            <a:off x="29210" y="38100"/>
            <a:ext cx="2716530" cy="683260"/>
          </a:xfrm>
          <a:prstGeom prst="rect">
            <a:avLst/>
          </a:prstGeom>
        </p:spPr>
      </p:pic>
      <p:pic>
        <p:nvPicPr>
          <p:cNvPr id="6" name="图片 5"/>
          <p:cNvPicPr>
            <a:picLocks noChangeAspect="1"/>
          </p:cNvPicPr>
          <p:nvPr userDrawn="1"/>
        </p:nvPicPr>
        <p:blipFill>
          <a:blip r:embed="rId3"/>
          <a:stretch>
            <a:fillRect/>
          </a:stretch>
        </p:blipFill>
        <p:spPr>
          <a:xfrm>
            <a:off x="6998335" y="6090285"/>
            <a:ext cx="5182235" cy="666750"/>
          </a:xfrm>
          <a:prstGeom prst="rect">
            <a:avLst/>
          </a:prstGeom>
        </p:spPr>
      </p:pic>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230215"/>
            <a:ext cx="2628900" cy="5811838"/>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838200" y="23021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3" name="TextBox 4"/>
          <p:cNvSpPr txBox="1"/>
          <p:nvPr/>
        </p:nvSpPr>
        <p:spPr>
          <a:xfrm>
            <a:off x="3973078" y="2600554"/>
            <a:ext cx="3262432" cy="1323439"/>
          </a:xfrm>
          <a:prstGeom prst="rect">
            <a:avLst/>
          </a:prstGeom>
          <a:noFill/>
        </p:spPr>
        <p:txBody>
          <a:bodyPr wrap="none">
            <a:spAutoFit/>
          </a:bodyPr>
          <a:lstStyle/>
          <a:p>
            <a:pPr>
              <a:defRPr/>
            </a:pPr>
            <a:r>
              <a:rPr lang="zh-CN" altLang="en-US" sz="8000" b="1" dirty="0">
                <a:solidFill>
                  <a:schemeClr val="tx1">
                    <a:lumMod val="65000"/>
                    <a:lumOff val="35000"/>
                  </a:schemeClr>
                </a:solidFill>
                <a:latin typeface="微软雅黑" panose="020B0503020204020204" charset="-122"/>
                <a:ea typeface="微软雅黑" panose="020B0503020204020204" charset="-122"/>
              </a:rPr>
              <a:t>本节完</a:t>
            </a:r>
            <a:endParaRPr lang="zh-CN" altLang="en-US" sz="8000" b="1"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73685" y="25820"/>
            <a:ext cx="10515600" cy="1325563"/>
          </a:xfrm>
        </p:spPr>
        <p:txBody>
          <a:bodyPr/>
          <a:lstStyle>
            <a:lvl1pPr>
              <a:defRPr sz="4000">
                <a:solidFill>
                  <a:schemeClr val="tx1">
                    <a:lumMod val="85000"/>
                    <a:lumOff val="15000"/>
                  </a:schemeClr>
                </a:solidFill>
                <a:latin typeface="微软雅黑" panose="020B0503020204020204" charset="-122"/>
                <a:ea typeface="微软雅黑" panose="020B0503020204020204" charset="-122"/>
              </a:defRPr>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lvl1pPr>
              <a:lnSpc>
                <a:spcPct val="100000"/>
              </a:lnSpc>
              <a:buClr>
                <a:srgbClr val="FF0000"/>
              </a:buClr>
              <a:buFont typeface="Wingdings" panose="05000000000000000000" charset="0"/>
              <a:buChar char="v"/>
              <a:defRPr sz="2800">
                <a:solidFill>
                  <a:schemeClr val="tx1">
                    <a:lumMod val="85000"/>
                    <a:lumOff val="15000"/>
                  </a:schemeClr>
                </a:solidFill>
                <a:latin typeface="微软雅黑" panose="020B0503020204020204" charset="-122"/>
                <a:ea typeface="微软雅黑" panose="020B0503020204020204" charset="-122"/>
              </a:defRPr>
            </a:lvl1pPr>
            <a:lvl2pPr>
              <a:lnSpc>
                <a:spcPct val="100000"/>
              </a:lnSpc>
              <a:buClr>
                <a:srgbClr val="FF0000"/>
              </a:buClr>
              <a:buFont typeface="Wingdings" panose="05000000000000000000" charset="0"/>
              <a:buChar char="ü"/>
              <a:defRPr sz="2400">
                <a:solidFill>
                  <a:schemeClr val="tx1">
                    <a:lumMod val="85000"/>
                    <a:lumOff val="15000"/>
                  </a:schemeClr>
                </a:solidFill>
                <a:latin typeface="微软雅黑" panose="020B0503020204020204" charset="-122"/>
                <a:ea typeface="微软雅黑" panose="020B0503020204020204" charset="-122"/>
              </a:defRPr>
            </a:lvl2pPr>
            <a:lvl3pPr>
              <a:lnSpc>
                <a:spcPct val="100000"/>
              </a:lnSpc>
              <a:buClr>
                <a:srgbClr val="FF0000"/>
              </a:buClr>
              <a:defRPr sz="2000">
                <a:solidFill>
                  <a:schemeClr val="tx1">
                    <a:lumMod val="85000"/>
                    <a:lumOff val="15000"/>
                  </a:schemeClr>
                </a:solidFill>
                <a:latin typeface="微软雅黑" panose="020B0503020204020204" charset="-122"/>
                <a:ea typeface="微软雅黑" panose="020B0503020204020204" charset="-122"/>
              </a:defRPr>
            </a:lvl3pPr>
            <a:lvl4pPr>
              <a:lnSpc>
                <a:spcPct val="100000"/>
              </a:lnSpc>
              <a:buClr>
                <a:srgbClr val="FF0000"/>
              </a:buClr>
              <a:defRPr sz="1800">
                <a:solidFill>
                  <a:schemeClr val="tx1">
                    <a:lumMod val="85000"/>
                    <a:lumOff val="15000"/>
                  </a:schemeClr>
                </a:solidFill>
                <a:latin typeface="微软雅黑" panose="020B0503020204020204" charset="-122"/>
                <a:ea typeface="微软雅黑" panose="020B0503020204020204" charset="-122"/>
              </a:defRPr>
            </a:lvl4pPr>
            <a:lvl5pPr>
              <a:lnSpc>
                <a:spcPct val="100000"/>
              </a:lnSpc>
              <a:buClr>
                <a:srgbClr val="FF0000"/>
              </a:buClr>
              <a:defRPr sz="1800">
                <a:solidFill>
                  <a:schemeClr val="tx1">
                    <a:lumMod val="85000"/>
                    <a:lumOff val="15000"/>
                  </a:schemeClr>
                </a:solidFill>
                <a:latin typeface="微软雅黑" panose="020B0503020204020204" charset="-122"/>
                <a:ea typeface="微软雅黑" panose="020B0503020204020204" charset="-122"/>
              </a:defRPr>
            </a:lvl5pPr>
          </a:lstStyle>
          <a:p>
            <a:pPr lvl="0"/>
            <a:r>
              <a:rPr kumimoji="1" lang="zh-CN" altLang="en-US"/>
              <a:t> 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框 3"/>
          <p:cNvSpPr txBox="1"/>
          <p:nvPr userDrawn="1"/>
        </p:nvSpPr>
        <p:spPr>
          <a:xfrm>
            <a:off x="10723245" y="6458585"/>
            <a:ext cx="737235" cy="337185"/>
          </a:xfrm>
          <a:prstGeom prst="rect">
            <a:avLst/>
          </a:prstGeom>
          <a:noFill/>
        </p:spPr>
        <p:txBody>
          <a:bodyPr wrap="square" rtlCol="0">
            <a:spAutoFit/>
            <a:scene3d>
              <a:camera prst="orthographicFront"/>
              <a:lightRig rig="threePt" dir="t"/>
            </a:scene3d>
          </a:bodyPr>
          <a:lstStyle/>
          <a:p>
            <a:fld id="{9A0DB2DC-4C9A-4742-B13C-FB6460FD3503}" type="slidenum">
              <a:rPr lang="zh-CN" altLang="en-US" sz="1600">
                <a:ln w="12700" cmpd="sng">
                  <a:solidFill>
                    <a:srgbClr val="FF0000"/>
                  </a:solidFill>
                  <a:prstDash val="solid"/>
                </a:ln>
                <a:gradFill>
                  <a:gsLst>
                    <a:gs pos="0">
                      <a:srgbClr val="FE4444"/>
                    </a:gs>
                    <a:gs pos="100000">
                      <a:srgbClr val="832B2B"/>
                    </a:gs>
                  </a:gsLst>
                  <a:lin ang="5400000" scaled="0"/>
                </a:gradFill>
                <a:effectLst/>
                <a:latin typeface="微软雅黑" panose="020B0503020204020204" charset="-122"/>
                <a:ea typeface="微软雅黑" panose="020B0503020204020204" charset="-122"/>
              </a:rPr>
            </a:fld>
            <a:endParaRPr lang="zh-CN" altLang="en-US" sz="1600">
              <a:ln w="12700" cmpd="sng">
                <a:solidFill>
                  <a:srgbClr val="FF0000"/>
                </a:solidFill>
                <a:prstDash val="solid"/>
              </a:ln>
              <a:gradFill>
                <a:gsLst>
                  <a:gs pos="0">
                    <a:srgbClr val="FE4444"/>
                  </a:gs>
                  <a:gs pos="100000">
                    <a:srgbClr val="832B2B"/>
                  </a:gs>
                </a:gsLst>
                <a:lin ang="5400000" scaled="0"/>
              </a:gradFill>
              <a:effectLst/>
              <a:latin typeface="微软雅黑" panose="020B0503020204020204" charset="-122"/>
              <a:ea typeface="微软雅黑" panose="020B0503020204020204" charset="-122"/>
            </a:endParaRPr>
          </a:p>
        </p:txBody>
      </p:sp>
      <p:sp>
        <p:nvSpPr>
          <p:cNvPr id="11" name="矩形 10"/>
          <p:cNvSpPr/>
          <p:nvPr userDrawn="1"/>
        </p:nvSpPr>
        <p:spPr>
          <a:xfrm>
            <a:off x="45720" y="6610985"/>
            <a:ext cx="10572750" cy="3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lumMod val="75000"/>
                </a:schemeClr>
              </a:solidFill>
            </a:endParaRPr>
          </a:p>
        </p:txBody>
      </p:sp>
      <p:sp>
        <p:nvSpPr>
          <p:cNvPr id="13" name="矩形 12"/>
          <p:cNvSpPr/>
          <p:nvPr userDrawn="1"/>
        </p:nvSpPr>
        <p:spPr>
          <a:xfrm>
            <a:off x="11317605" y="6619875"/>
            <a:ext cx="816610" cy="3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lumMod val="75000"/>
                </a:schemeClr>
              </a:solidFill>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540507"/>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3420232"/>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51083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51083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653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42633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25024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42633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25024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80315"/>
            <a:ext cx="10515600" cy="1325563"/>
          </a:xfrm>
        </p:spPr>
        <p:txBody>
          <a:bodyPr/>
          <a:lstStyle/>
          <a:p>
            <a:r>
              <a:rPr kumimoji="1" lang="zh-CN" altLang="en-US"/>
              <a:t>单击此处编辑母版标题样式</a:t>
            </a:r>
            <a:endParaRPr kumimoji="1"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79255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hasCustomPrompt="1"/>
          </p:nvPr>
        </p:nvSpPr>
        <p:spPr>
          <a:xfrm>
            <a:off x="5183188" y="74758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将图片拖动到占位符，或单击添加图标</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534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46586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b="1" kern="1200">
          <a:solidFill>
            <a:schemeClr val="accent5">
              <a:lumMod val="75000"/>
            </a:schemeClr>
          </a:solidFill>
          <a:latin typeface="Heiti SC Light" charset="-122"/>
          <a:ea typeface="Heiti SC Light" charset="-122"/>
          <a:cs typeface="Heiti SC Light" charset="-122"/>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Heiti SC Light" charset="-122"/>
          <a:ea typeface="Heiti SC Light" charset="-122"/>
          <a:cs typeface="Heiti SC Light" charset="-122"/>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Heiti SC Light" charset="-122"/>
          <a:ea typeface="Heiti SC Light" charset="-122"/>
          <a:cs typeface="Heiti SC Light" charset="-122"/>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Heiti SC Light" charset="-122"/>
          <a:ea typeface="Heiti SC Light" charset="-122"/>
          <a:cs typeface="Heiti SC Light" charset="-122"/>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Heiti SC Light" charset="-122"/>
          <a:ea typeface="Heiti SC Light" charset="-122"/>
          <a:cs typeface="Heiti SC Light" charset="-122"/>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Heiti SC Light" charset="-122"/>
          <a:ea typeface="Heiti SC Light" charset="-122"/>
          <a:cs typeface="Heiti SC Light"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w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jpeg"/><Relationship Id="rId10" Type="http://schemas.openxmlformats.org/officeDocument/2006/relationships/slideLayout" Target="../slideLayouts/slideLayout2.xml"/><Relationship Id="rId1" Type="http://schemas.openxmlformats.org/officeDocument/2006/relationships/image" Target="../media/image50.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9.jpe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83032" y="2478882"/>
            <a:ext cx="4288353" cy="1323439"/>
          </a:xfrm>
          <a:prstGeom prst="rect">
            <a:avLst/>
          </a:prstGeom>
          <a:noFill/>
        </p:spPr>
        <p:txBody>
          <a:bodyPr wrap="none">
            <a:spAutoFit/>
          </a:bodyPr>
          <a:lstStyle/>
          <a:p>
            <a:pPr algn="l">
              <a:defRPr/>
            </a:pPr>
            <a:r>
              <a:rPr lang="zh-CN" altLang="en-US" sz="8000" b="1" dirty="0">
                <a:solidFill>
                  <a:schemeClr val="tx1">
                    <a:lumMod val="95000"/>
                    <a:lumOff val="5000"/>
                  </a:schemeClr>
                </a:solidFill>
                <a:latin typeface="微软雅黑" panose="020B0503020204020204" charset="-122"/>
                <a:ea typeface="微软雅黑" panose="020B0503020204020204" charset="-122"/>
              </a:rPr>
              <a:t>网络基础</a:t>
            </a:r>
            <a:endParaRPr lang="en-US" altLang="zh-CN" sz="8000" b="1" dirty="0">
              <a:solidFill>
                <a:schemeClr val="tx1">
                  <a:lumMod val="95000"/>
                  <a:lumOff val="5000"/>
                </a:schemeClr>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硬盘</a:t>
            </a:r>
            <a:endParaRPr lang="zh-CN" altLang="en-US"/>
          </a:p>
        </p:txBody>
      </p:sp>
      <p:sp>
        <p:nvSpPr>
          <p:cNvPr id="3" name="内容占位符 2"/>
          <p:cNvSpPr>
            <a:spLocks noGrp="1"/>
          </p:cNvSpPr>
          <p:nvPr>
            <p:ph idx="1"/>
          </p:nvPr>
        </p:nvSpPr>
        <p:spPr/>
        <p:txBody>
          <a:bodyPr/>
          <a:lstStyle/>
          <a:p>
            <a:r>
              <a:rPr lang="zh-CN" altLang="en-US" kern="0" noProof="0" dirty="0">
                <a:solidFill>
                  <a:schemeClr val="tx1"/>
                </a:solidFill>
                <a:cs typeface="+mn-cs"/>
                <a:sym typeface="+mn-ea"/>
              </a:rPr>
              <a:t>硬盘是计算机中最重要的存储设备</a:t>
            </a:r>
            <a:endParaRPr lang="zh-CN" altLang="en-US" kern="0" noProof="0" dirty="0">
              <a:solidFill>
                <a:schemeClr val="tx1"/>
              </a:solidFill>
              <a:cs typeface="+mn-cs"/>
              <a:sym typeface="+mn-ea"/>
            </a:endParaRPr>
          </a:p>
        </p:txBody>
      </p:sp>
      <p:graphicFrame>
        <p:nvGraphicFramePr>
          <p:cNvPr id="19462" name="表格 19461"/>
          <p:cNvGraphicFramePr/>
          <p:nvPr>
            <p:custDataLst>
              <p:tags r:id="rId1"/>
            </p:custDataLst>
          </p:nvPr>
        </p:nvGraphicFramePr>
        <p:xfrm>
          <a:off x="1444308" y="2461578"/>
          <a:ext cx="4357688" cy="3355340"/>
        </p:xfrm>
        <a:graphic>
          <a:graphicData uri="http://schemas.openxmlformats.org/drawingml/2006/table">
            <a:tbl>
              <a:tblPr/>
              <a:tblGrid>
                <a:gridCol w="2197100"/>
                <a:gridCol w="2160588"/>
              </a:tblGrid>
              <a:tr h="33528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algn="ctr" eaLnBrk="1" hangingPunct="1">
                        <a:buNone/>
                      </a:pPr>
                      <a:r>
                        <a:rPr lang="zh-CN" altLang="en-US" sz="1600" b="1" dirty="0">
                          <a:solidFill>
                            <a:schemeClr val="bg1"/>
                          </a:solidFill>
                          <a:latin typeface="仿宋_GB2312" pitchFamily="49" charset="-122"/>
                          <a:ea typeface="仿宋_GB2312" pitchFamily="49" charset="-122"/>
                        </a:rPr>
                        <a:t>适用类型</a:t>
                      </a:r>
                      <a:endParaRPr lang="zh-CN" altLang="en-US" sz="1600" b="1" dirty="0">
                        <a:solidFill>
                          <a:schemeClr val="bg1"/>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solidFill>
                      <a:srgbClr val="4BACC6"/>
                    </a:solid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algn="ctr" eaLnBrk="1" hangingPunct="1">
                        <a:buNone/>
                      </a:pPr>
                      <a:r>
                        <a:rPr lang="zh-CN" altLang="en-US" sz="1600" b="1" dirty="0">
                          <a:solidFill>
                            <a:schemeClr val="bg1"/>
                          </a:solidFill>
                          <a:latin typeface="仿宋_GB2312" pitchFamily="49" charset="-122"/>
                          <a:ea typeface="仿宋_GB2312" pitchFamily="49" charset="-122"/>
                        </a:rPr>
                        <a:t>台式机硬盘</a:t>
                      </a:r>
                      <a:endParaRPr lang="zh-CN" altLang="en-US" sz="1600" b="1" dirty="0">
                        <a:solidFill>
                          <a:schemeClr val="bg1"/>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4BACC6"/>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solidFill>
                      <a:srgbClr val="4BACC6"/>
                    </a:solidFill>
                  </a:tcPr>
                </a:tc>
              </a:tr>
              <a:tr h="334962">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zh-CN" altLang="en-US" sz="1600" b="1" dirty="0">
                          <a:solidFill>
                            <a:srgbClr val="FF0000"/>
                          </a:solidFill>
                          <a:latin typeface="仿宋_GB2312" pitchFamily="49" charset="-122"/>
                          <a:ea typeface="仿宋_GB2312" pitchFamily="49" charset="-122"/>
                        </a:rPr>
                        <a:t>硬盘容量</a:t>
                      </a:r>
                      <a:endParaRPr lang="zh-CN" altLang="en-US" sz="1600" b="1" dirty="0">
                        <a:solidFill>
                          <a:srgbClr val="FF0000"/>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en-US" altLang="zh-CN" sz="1600" b="1" dirty="0">
                          <a:solidFill>
                            <a:srgbClr val="FF0000"/>
                          </a:solidFill>
                          <a:latin typeface="仿宋_GB2312" pitchFamily="49" charset="-122"/>
                          <a:ea typeface="仿宋_GB2312" pitchFamily="49" charset="-122"/>
                        </a:rPr>
                        <a:t>1000GB</a:t>
                      </a:r>
                      <a:endParaRPr lang="en-US" altLang="zh-CN" sz="1600" b="1" dirty="0">
                        <a:solidFill>
                          <a:srgbClr val="FF0000"/>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r>
              <a:tr h="33655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zh-CN" altLang="en-US" sz="1600" b="1" dirty="0">
                          <a:solidFill>
                            <a:srgbClr val="0D0D0D"/>
                          </a:solidFill>
                          <a:latin typeface="仿宋_GB2312" pitchFamily="49" charset="-122"/>
                          <a:ea typeface="仿宋_GB2312" pitchFamily="49" charset="-122"/>
                        </a:rPr>
                        <a:t>缓存（</a:t>
                      </a:r>
                      <a:r>
                        <a:rPr lang="en-US" altLang="zh-CN" sz="1600" b="1" dirty="0">
                          <a:solidFill>
                            <a:srgbClr val="0D0D0D"/>
                          </a:solidFill>
                          <a:latin typeface="仿宋_GB2312" pitchFamily="49" charset="-122"/>
                          <a:ea typeface="仿宋_GB2312" pitchFamily="49" charset="-122"/>
                        </a:rPr>
                        <a:t>MB</a:t>
                      </a:r>
                      <a:r>
                        <a:rPr lang="zh-CN" altLang="en-US" sz="1600" b="1" dirty="0">
                          <a:solidFill>
                            <a:srgbClr val="0D0D0D"/>
                          </a:solidFill>
                          <a:latin typeface="仿宋_GB2312" pitchFamily="49" charset="-122"/>
                          <a:ea typeface="仿宋_GB2312" pitchFamily="49" charset="-122"/>
                        </a:rPr>
                        <a:t>）</a:t>
                      </a:r>
                      <a:endParaRPr lang="zh-CN" altLang="en-US" sz="1600" b="1" dirty="0">
                        <a:solidFill>
                          <a:srgbClr val="0D0D0D"/>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en-US" altLang="zh-CN" sz="1600" b="1" dirty="0">
                          <a:solidFill>
                            <a:srgbClr val="0D0D0D"/>
                          </a:solidFill>
                          <a:latin typeface="仿宋_GB2312" pitchFamily="49" charset="-122"/>
                          <a:ea typeface="仿宋_GB2312" pitchFamily="49" charset="-122"/>
                        </a:rPr>
                        <a:t>64MB</a:t>
                      </a:r>
                      <a:endParaRPr lang="en-US" altLang="zh-CN" sz="1600" b="1" dirty="0">
                        <a:solidFill>
                          <a:srgbClr val="0D0D0D"/>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r>
              <a:tr h="3349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zh-CN" altLang="en-US" sz="1600" b="1" dirty="0">
                          <a:solidFill>
                            <a:srgbClr val="0D0D0D"/>
                          </a:solidFill>
                          <a:latin typeface="仿宋_GB2312" pitchFamily="49" charset="-122"/>
                          <a:ea typeface="仿宋_GB2312" pitchFamily="49" charset="-122"/>
                        </a:rPr>
                        <a:t>接口类型</a:t>
                      </a:r>
                      <a:endParaRPr lang="zh-CN" altLang="en-US" sz="1600" b="1" dirty="0">
                        <a:solidFill>
                          <a:srgbClr val="0D0D0D"/>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en-US" altLang="zh-CN" sz="1600" b="1" dirty="0">
                          <a:solidFill>
                            <a:srgbClr val="0D0D0D"/>
                          </a:solidFill>
                          <a:latin typeface="仿宋_GB2312" pitchFamily="49" charset="-122"/>
                          <a:ea typeface="仿宋_GB2312" pitchFamily="49" charset="-122"/>
                        </a:rPr>
                        <a:t>SATA 3.0</a:t>
                      </a:r>
                      <a:endParaRPr lang="en-US" altLang="zh-CN" sz="1600" b="1" dirty="0">
                        <a:solidFill>
                          <a:srgbClr val="0D0D0D"/>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r>
              <a:tr h="334962">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zh-CN" altLang="en-US" sz="1600" b="1" dirty="0">
                          <a:solidFill>
                            <a:srgbClr val="FF0000"/>
                          </a:solidFill>
                          <a:latin typeface="仿宋_GB2312" pitchFamily="49" charset="-122"/>
                          <a:ea typeface="仿宋_GB2312" pitchFamily="49" charset="-122"/>
                        </a:rPr>
                        <a:t>转速</a:t>
                      </a:r>
                      <a:r>
                        <a:rPr lang="en-US" altLang="zh-CN" sz="1600" b="1" dirty="0">
                          <a:solidFill>
                            <a:srgbClr val="FF0000"/>
                          </a:solidFill>
                          <a:latin typeface="仿宋_GB2312" pitchFamily="49" charset="-122"/>
                          <a:ea typeface="仿宋_GB2312" pitchFamily="49" charset="-122"/>
                        </a:rPr>
                        <a:t>/</a:t>
                      </a:r>
                      <a:r>
                        <a:rPr lang="zh-CN" altLang="en-US" sz="1600" b="1" dirty="0">
                          <a:solidFill>
                            <a:srgbClr val="FF0000"/>
                          </a:solidFill>
                          <a:latin typeface="仿宋_GB2312" pitchFamily="49" charset="-122"/>
                          <a:ea typeface="仿宋_GB2312" pitchFamily="49" charset="-122"/>
                        </a:rPr>
                        <a:t>分</a:t>
                      </a:r>
                      <a:endParaRPr lang="zh-CN" altLang="en-US" sz="1600" b="1" dirty="0">
                        <a:solidFill>
                          <a:srgbClr val="FF0000"/>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en-US" altLang="zh-CN" sz="1600" b="1" dirty="0">
                          <a:solidFill>
                            <a:srgbClr val="FF0000"/>
                          </a:solidFill>
                          <a:latin typeface="仿宋_GB2312" pitchFamily="49" charset="-122"/>
                          <a:ea typeface="仿宋_GB2312" pitchFamily="49" charset="-122"/>
                        </a:rPr>
                        <a:t>7200</a:t>
                      </a:r>
                      <a:r>
                        <a:rPr lang="zh-CN" altLang="en-US" sz="1600" b="1" dirty="0">
                          <a:solidFill>
                            <a:srgbClr val="FF0000"/>
                          </a:solidFill>
                          <a:latin typeface="仿宋_GB2312" pitchFamily="49" charset="-122"/>
                          <a:ea typeface="仿宋_GB2312" pitchFamily="49" charset="-122"/>
                        </a:rPr>
                        <a:t>转</a:t>
                      </a:r>
                      <a:r>
                        <a:rPr lang="en-US" altLang="zh-CN" sz="1600" b="1" dirty="0">
                          <a:solidFill>
                            <a:srgbClr val="FF0000"/>
                          </a:solidFill>
                          <a:latin typeface="仿宋_GB2312" pitchFamily="49" charset="-122"/>
                          <a:ea typeface="仿宋_GB2312" pitchFamily="49" charset="-122"/>
                        </a:rPr>
                        <a:t>/</a:t>
                      </a:r>
                      <a:r>
                        <a:rPr lang="zh-CN" altLang="en-US" sz="1600" b="1" dirty="0">
                          <a:solidFill>
                            <a:srgbClr val="FF0000"/>
                          </a:solidFill>
                          <a:latin typeface="仿宋_GB2312" pitchFamily="49" charset="-122"/>
                          <a:ea typeface="仿宋_GB2312" pitchFamily="49" charset="-122"/>
                        </a:rPr>
                        <a:t>分</a:t>
                      </a:r>
                      <a:endParaRPr lang="zh-CN" altLang="en-US" sz="1600" b="1" dirty="0">
                        <a:solidFill>
                          <a:srgbClr val="FF0000"/>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r>
              <a:tr h="3349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zh-CN" altLang="en-US" sz="1600" b="1" dirty="0">
                          <a:solidFill>
                            <a:srgbClr val="FF0000"/>
                          </a:solidFill>
                          <a:latin typeface="仿宋_GB2312" pitchFamily="49" charset="-122"/>
                          <a:ea typeface="仿宋_GB2312" pitchFamily="49" charset="-122"/>
                        </a:rPr>
                        <a:t>单碟容量（</a:t>
                      </a:r>
                      <a:r>
                        <a:rPr lang="en-US" altLang="zh-CN" sz="1600" b="1" dirty="0">
                          <a:solidFill>
                            <a:srgbClr val="FF0000"/>
                          </a:solidFill>
                          <a:latin typeface="仿宋_GB2312" pitchFamily="49" charset="-122"/>
                          <a:ea typeface="仿宋_GB2312" pitchFamily="49" charset="-122"/>
                        </a:rPr>
                        <a:t>GB</a:t>
                      </a:r>
                      <a:r>
                        <a:rPr lang="zh-CN" altLang="en-US" sz="1600" b="1" dirty="0">
                          <a:solidFill>
                            <a:srgbClr val="FF0000"/>
                          </a:solidFill>
                          <a:latin typeface="仿宋_GB2312" pitchFamily="49" charset="-122"/>
                          <a:ea typeface="仿宋_GB2312" pitchFamily="49" charset="-122"/>
                        </a:rPr>
                        <a:t>）</a:t>
                      </a:r>
                      <a:endParaRPr lang="zh-CN" altLang="en-US" sz="1600" b="1" dirty="0">
                        <a:solidFill>
                          <a:srgbClr val="FF0000"/>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en-US" altLang="zh-CN" sz="1600" b="1" dirty="0">
                          <a:solidFill>
                            <a:srgbClr val="FF0000"/>
                          </a:solidFill>
                          <a:latin typeface="仿宋_GB2312" pitchFamily="49" charset="-122"/>
                          <a:ea typeface="仿宋_GB2312" pitchFamily="49" charset="-122"/>
                        </a:rPr>
                        <a:t>500GB</a:t>
                      </a:r>
                      <a:endParaRPr lang="en-US" altLang="zh-CN" sz="1600" b="1" dirty="0">
                        <a:solidFill>
                          <a:srgbClr val="FF0000"/>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r>
              <a:tr h="334962">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zh-CN" altLang="en-US" sz="1600" b="1" dirty="0">
                          <a:solidFill>
                            <a:srgbClr val="03080D"/>
                          </a:solidFill>
                          <a:latin typeface="仿宋_GB2312" pitchFamily="49" charset="-122"/>
                          <a:ea typeface="仿宋_GB2312" pitchFamily="49" charset="-122"/>
                        </a:rPr>
                        <a:t>盘片数（张）</a:t>
                      </a:r>
                      <a:endParaRPr lang="zh-CN" altLang="en-US" sz="1600" b="1" dirty="0">
                        <a:solidFill>
                          <a:srgbClr val="03080D"/>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en-US" altLang="zh-CN" sz="1600" b="1" dirty="0">
                          <a:solidFill>
                            <a:srgbClr val="03080D"/>
                          </a:solidFill>
                          <a:latin typeface="仿宋_GB2312" pitchFamily="49" charset="-122"/>
                          <a:ea typeface="仿宋_GB2312" pitchFamily="49" charset="-122"/>
                        </a:rPr>
                        <a:t>2</a:t>
                      </a:r>
                      <a:endParaRPr lang="en-US" altLang="zh-CN" sz="1600" b="1" dirty="0">
                        <a:solidFill>
                          <a:srgbClr val="03080D"/>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r>
              <a:tr h="33655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zh-CN" altLang="en-US" sz="1600" b="1" dirty="0">
                          <a:solidFill>
                            <a:srgbClr val="03080D"/>
                          </a:solidFill>
                          <a:latin typeface="仿宋_GB2312" pitchFamily="49" charset="-122"/>
                          <a:ea typeface="仿宋_GB2312" pitchFamily="49" charset="-122"/>
                        </a:rPr>
                        <a:t>接口速度（</a:t>
                      </a:r>
                      <a:r>
                        <a:rPr lang="en-US" altLang="zh-CN" sz="1600" b="1" dirty="0">
                          <a:solidFill>
                            <a:srgbClr val="03080D"/>
                          </a:solidFill>
                          <a:latin typeface="仿宋_GB2312" pitchFamily="49" charset="-122"/>
                          <a:ea typeface="仿宋_GB2312" pitchFamily="49" charset="-122"/>
                        </a:rPr>
                        <a:t>MB/s</a:t>
                      </a:r>
                      <a:r>
                        <a:rPr lang="zh-CN" altLang="en-US" sz="1600" b="1" dirty="0">
                          <a:solidFill>
                            <a:srgbClr val="03080D"/>
                          </a:solidFill>
                          <a:latin typeface="仿宋_GB2312" pitchFamily="49" charset="-122"/>
                          <a:ea typeface="仿宋_GB2312" pitchFamily="49" charset="-122"/>
                        </a:rPr>
                        <a:t>）</a:t>
                      </a:r>
                      <a:endParaRPr lang="zh-CN" altLang="en-US" sz="1600" b="1" dirty="0">
                        <a:solidFill>
                          <a:srgbClr val="03080D"/>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en-US" altLang="zh-CN" sz="1600" b="1" dirty="0">
                          <a:solidFill>
                            <a:srgbClr val="03080D"/>
                          </a:solidFill>
                          <a:latin typeface="仿宋_GB2312" pitchFamily="49" charset="-122"/>
                          <a:ea typeface="仿宋_GB2312" pitchFamily="49" charset="-122"/>
                        </a:rPr>
                        <a:t>300MB/s</a:t>
                      </a:r>
                      <a:endParaRPr lang="en-US" altLang="zh-CN" sz="1600" b="1" dirty="0">
                        <a:solidFill>
                          <a:srgbClr val="03080D"/>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r>
              <a:tr h="3349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zh-CN" altLang="en-US" sz="1600" b="1" dirty="0">
                          <a:solidFill>
                            <a:srgbClr val="03080D"/>
                          </a:solidFill>
                          <a:latin typeface="仿宋_GB2312" pitchFamily="49" charset="-122"/>
                          <a:ea typeface="仿宋_GB2312" pitchFamily="49" charset="-122"/>
                        </a:rPr>
                        <a:t>内部传输速率（</a:t>
                      </a:r>
                      <a:r>
                        <a:rPr lang="en-US" altLang="zh-CN" sz="1600" b="1" dirty="0">
                          <a:solidFill>
                            <a:srgbClr val="03080D"/>
                          </a:solidFill>
                          <a:latin typeface="仿宋_GB2312" pitchFamily="49" charset="-122"/>
                          <a:ea typeface="仿宋_GB2312" pitchFamily="49" charset="-122"/>
                        </a:rPr>
                        <a:t>Mb/s</a:t>
                      </a:r>
                      <a:r>
                        <a:rPr lang="zh-CN" altLang="en-US" sz="1600" b="1" dirty="0">
                          <a:solidFill>
                            <a:srgbClr val="03080D"/>
                          </a:solidFill>
                          <a:latin typeface="仿宋_GB2312" pitchFamily="49" charset="-122"/>
                          <a:ea typeface="仿宋_GB2312" pitchFamily="49" charset="-122"/>
                        </a:rPr>
                        <a:t>）</a:t>
                      </a:r>
                      <a:endParaRPr lang="zh-CN" altLang="en-US" sz="1600" b="1" dirty="0">
                        <a:solidFill>
                          <a:srgbClr val="03080D"/>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en-US" altLang="zh-CN" sz="1600" b="1" dirty="0">
                          <a:solidFill>
                            <a:srgbClr val="03080D"/>
                          </a:solidFill>
                          <a:latin typeface="仿宋_GB2312" pitchFamily="49" charset="-122"/>
                          <a:ea typeface="仿宋_GB2312" pitchFamily="49" charset="-122"/>
                        </a:rPr>
                        <a:t>126Mbits/s</a:t>
                      </a:r>
                      <a:endParaRPr lang="en-US" altLang="zh-CN" sz="1600" b="1" dirty="0">
                        <a:solidFill>
                          <a:srgbClr val="03080D"/>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lnTlToBr>
                      <a:noFill/>
                    </a:lnTlToBr>
                    <a:lnBlToTr>
                      <a:noFill/>
                    </a:lnBlToTr>
                    <a:noFill/>
                  </a:tcPr>
                </a:tc>
              </a:tr>
              <a:tr h="334962">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zh-CN" altLang="en-US" sz="1600" b="1" dirty="0">
                          <a:solidFill>
                            <a:srgbClr val="03080D"/>
                          </a:solidFill>
                          <a:latin typeface="仿宋_GB2312" pitchFamily="49" charset="-122"/>
                          <a:ea typeface="仿宋_GB2312" pitchFamily="49" charset="-122"/>
                        </a:rPr>
                        <a:t>外部传输速率（</a:t>
                      </a:r>
                      <a:r>
                        <a:rPr lang="en-US" altLang="zh-CN" sz="1600" b="1" dirty="0">
                          <a:solidFill>
                            <a:srgbClr val="03080D"/>
                          </a:solidFill>
                          <a:latin typeface="仿宋_GB2312" pitchFamily="49" charset="-122"/>
                          <a:ea typeface="仿宋_GB2312" pitchFamily="49" charset="-122"/>
                        </a:rPr>
                        <a:t>MB/s</a:t>
                      </a:r>
                      <a:r>
                        <a:rPr lang="zh-CN" altLang="en-US" sz="1600" b="1" dirty="0">
                          <a:solidFill>
                            <a:srgbClr val="03080D"/>
                          </a:solidFill>
                          <a:latin typeface="仿宋_GB2312" pitchFamily="49" charset="-122"/>
                          <a:ea typeface="仿宋_GB2312" pitchFamily="49" charset="-122"/>
                        </a:rPr>
                        <a:t>）</a:t>
                      </a:r>
                      <a:endParaRPr lang="zh-CN" altLang="en-US" sz="1600" b="1" dirty="0">
                        <a:solidFill>
                          <a:srgbClr val="03080D"/>
                        </a:solidFill>
                        <a:latin typeface="仿宋_GB2312" pitchFamily="49" charset="-122"/>
                        <a:ea typeface="仿宋_GB2312" pitchFamily="49" charset="-122"/>
                      </a:endParaRPr>
                    </a:p>
                  </a:txBody>
                  <a:tcPr>
                    <a:lnL w="12700" cap="flat" cmpd="sng">
                      <a:solidFill>
                        <a:srgbClr val="4BACC6"/>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marL="342900" lvl="0" indent="-342900" eaLnBrk="1" hangingPunct="1">
                        <a:buNone/>
                      </a:pPr>
                      <a:r>
                        <a:rPr lang="en-US" altLang="zh-CN" sz="1600" b="1" dirty="0">
                          <a:solidFill>
                            <a:srgbClr val="03080D"/>
                          </a:solidFill>
                          <a:latin typeface="仿宋_GB2312" pitchFamily="49" charset="-122"/>
                          <a:ea typeface="仿宋_GB2312" pitchFamily="49" charset="-122"/>
                        </a:rPr>
                        <a:t>600MB/sec</a:t>
                      </a:r>
                      <a:endParaRPr lang="en-US" altLang="zh-CN" sz="1600" b="1" dirty="0">
                        <a:solidFill>
                          <a:srgbClr val="03080D"/>
                        </a:solidFill>
                        <a:latin typeface="仿宋_GB2312" pitchFamily="49" charset="-122"/>
                        <a:ea typeface="仿宋_GB2312" pitchFamily="49" charset="-122"/>
                      </a:endParaRPr>
                    </a:p>
                  </a:txBody>
                  <a:tcPr>
                    <a:lnL w="12700" cap="flat" cmpd="sng">
                      <a:solidFill>
                        <a:srgbClr val="D9D9D9"/>
                      </a:solidFill>
                      <a:prstDash val="solid"/>
                      <a:headEnd type="none" w="med" len="med"/>
                      <a:tailEnd type="none" w="med" len="med"/>
                    </a:lnL>
                    <a:lnR w="12700" cap="flat" cmpd="sng">
                      <a:solidFill>
                        <a:srgbClr val="4BACC6"/>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4BACC6"/>
                      </a:solidFill>
                      <a:prstDash val="solid"/>
                      <a:headEnd type="none" w="med" len="med"/>
                      <a:tailEnd type="none" w="med" len="med"/>
                    </a:lnB>
                    <a:lnTlToBr>
                      <a:noFill/>
                    </a:lnTlToBr>
                    <a:lnBlToTr>
                      <a:noFill/>
                    </a:lnBlToTr>
                    <a:noFill/>
                  </a:tcPr>
                </a:tc>
              </a:tr>
            </a:tbl>
          </a:graphicData>
        </a:graphic>
      </p:graphicFrame>
      <p:pic>
        <p:nvPicPr>
          <p:cNvPr id="21551" name="Picture 47" descr="硬盘"/>
          <p:cNvPicPr>
            <a:picLocks noChangeAspect="1"/>
          </p:cNvPicPr>
          <p:nvPr/>
        </p:nvPicPr>
        <p:blipFill>
          <a:blip r:embed="rId2"/>
          <a:stretch>
            <a:fillRect/>
          </a:stretch>
        </p:blipFill>
        <p:spPr>
          <a:xfrm>
            <a:off x="6327490" y="2679692"/>
            <a:ext cx="2616835" cy="276733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blinds(horizontal)">
                                      <p:cBhvr>
                                        <p:cTn id="7" dur="500"/>
                                        <p:tgtEl>
                                          <p:spTgt spid="19462"/>
                                        </p:tgtEl>
                                      </p:cBhvr>
                                    </p:animEffect>
                                  </p:childTnLst>
                                </p:cTn>
                              </p:par>
                              <p:par>
                                <p:cTn id="8" presetID="3" presetClass="entr" presetSubtype="10" fill="hold" nodeType="withEffect">
                                  <p:stCondLst>
                                    <p:cond delay="0"/>
                                  </p:stCondLst>
                                  <p:childTnLst>
                                    <p:set>
                                      <p:cBhvr>
                                        <p:cTn id="9" dur="1" fill="hold">
                                          <p:stCondLst>
                                            <p:cond delay="0"/>
                                          </p:stCondLst>
                                        </p:cTn>
                                        <p:tgtEl>
                                          <p:spTgt spid="19462"/>
                                        </p:tgtEl>
                                        <p:attrNameLst>
                                          <p:attrName>style.visibility</p:attrName>
                                        </p:attrNameLst>
                                      </p:cBhvr>
                                      <p:to>
                                        <p:strVal val="visible"/>
                                      </p:to>
                                    </p:set>
                                    <p:animEffect transition="in" filter="blinds(horizontal)">
                                      <p:cBhvr>
                                        <p:cTn id="10" dur="500"/>
                                        <p:tgtEl>
                                          <p:spTgt spid="194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1551"/>
                                        </p:tgtEl>
                                      </p:cBhvr>
                                    </p:animEffect>
                                    <p:set>
                                      <p:cBhvr>
                                        <p:cTn id="15" dur="1" fill="hold">
                                          <p:stCondLst>
                                            <p:cond delay="499"/>
                                          </p:stCondLst>
                                        </p:cTn>
                                        <p:tgtEl>
                                          <p:spTgt spid="215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固态硬盘</a:t>
            </a:r>
            <a:endParaRPr lang="zh-CN" altLang="en-US"/>
          </a:p>
        </p:txBody>
      </p:sp>
      <p:pic>
        <p:nvPicPr>
          <p:cNvPr id="6" name="图片 5"/>
          <p:cNvPicPr>
            <a:picLocks noChangeAspect="1"/>
          </p:cNvPicPr>
          <p:nvPr/>
        </p:nvPicPr>
        <p:blipFill>
          <a:blip r:embed="rId1"/>
          <a:stretch>
            <a:fillRect/>
          </a:stretch>
        </p:blipFill>
        <p:spPr>
          <a:xfrm>
            <a:off x="9110345" y="1697355"/>
            <a:ext cx="2906395" cy="2521585"/>
          </a:xfrm>
          <a:prstGeom prst="rect">
            <a:avLst/>
          </a:prstGeom>
        </p:spPr>
      </p:pic>
      <p:pic>
        <p:nvPicPr>
          <p:cNvPr id="7" name="图片 6"/>
          <p:cNvPicPr>
            <a:picLocks noChangeAspect="1"/>
          </p:cNvPicPr>
          <p:nvPr/>
        </p:nvPicPr>
        <p:blipFill>
          <a:blip r:embed="rId2"/>
          <a:stretch>
            <a:fillRect/>
          </a:stretch>
        </p:blipFill>
        <p:spPr>
          <a:xfrm>
            <a:off x="528320" y="1623060"/>
            <a:ext cx="8582025" cy="2835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容量单位</a:t>
            </a:r>
            <a:endParaRPr lang="zh-CN" altLang="en-US"/>
          </a:p>
        </p:txBody>
      </p:sp>
      <p:sp>
        <p:nvSpPr>
          <p:cNvPr id="3" name="内容占位符 2"/>
          <p:cNvSpPr>
            <a:spLocks noGrp="1"/>
          </p:cNvSpPr>
          <p:nvPr>
            <p:ph idx="1"/>
          </p:nvPr>
        </p:nvSpPr>
        <p:spPr>
          <a:xfrm>
            <a:off x="838200" y="1465580"/>
            <a:ext cx="10515600" cy="4939665"/>
          </a:xfrm>
        </p:spPr>
        <p:txBody>
          <a:bodyPr>
            <a:normAutofit fontScale="90000" lnSpcReduction="10000"/>
          </a:bodyPr>
          <a:lstStyle/>
          <a:p>
            <a:r>
              <a:rPr lang="zh-CN" altLang="en-US" dirty="0"/>
              <a:t>1 Bytes  = 8 bits    </a:t>
            </a:r>
            <a:endParaRPr lang="zh-CN" altLang="en-US" dirty="0"/>
          </a:p>
          <a:p>
            <a:r>
              <a:rPr lang="zh-CN" altLang="en-US" dirty="0"/>
              <a:t>1 KB = 1024 Bytes</a:t>
            </a:r>
            <a:endParaRPr lang="zh-CN" altLang="en-US" dirty="0"/>
          </a:p>
          <a:p>
            <a:r>
              <a:rPr lang="zh-CN" altLang="en-US" dirty="0"/>
              <a:t>1 MB = 1024 KB</a:t>
            </a:r>
            <a:endParaRPr lang="zh-CN" altLang="en-US" dirty="0"/>
          </a:p>
          <a:p>
            <a:r>
              <a:rPr lang="zh-CN" altLang="en-US" dirty="0"/>
              <a:t>1 GB = 1024 MB</a:t>
            </a:r>
            <a:endParaRPr lang="zh-CN" altLang="en-US" dirty="0"/>
          </a:p>
          <a:p>
            <a:r>
              <a:rPr lang="zh-CN" altLang="en-US" dirty="0"/>
              <a:t>1 TB =1024 GB</a:t>
            </a:r>
            <a:endParaRPr lang="zh-CN" altLang="en-US" dirty="0"/>
          </a:p>
          <a:p>
            <a:r>
              <a:rPr lang="zh-CN" altLang="en-US" dirty="0"/>
              <a:t>1 PB =1024 TB</a:t>
            </a:r>
            <a:endParaRPr lang="zh-CN" altLang="en-US" dirty="0"/>
          </a:p>
          <a:p>
            <a:r>
              <a:rPr lang="zh-CN" altLang="en-US" dirty="0"/>
              <a:t>1 EB =1024 PB</a:t>
            </a:r>
            <a:endParaRPr lang="zh-CN" altLang="en-US" dirty="0"/>
          </a:p>
          <a:p>
            <a:r>
              <a:rPr lang="zh-CN" altLang="en-US" dirty="0"/>
              <a:t>但是硬盘厂家往往采用更简便的算法，即：</a:t>
            </a:r>
            <a:endParaRPr lang="zh-CN" altLang="en-US" dirty="0"/>
          </a:p>
          <a:p>
            <a:pPr lvl="1"/>
            <a:r>
              <a:rPr lang="zh-CN" altLang="en-US" dirty="0"/>
              <a:t>1GB＝1000MB, 1MB=1000KB</a:t>
            </a:r>
            <a:endParaRPr lang="zh-CN" altLang="en-US" dirty="0"/>
          </a:p>
          <a:p>
            <a:pPr lvl="1"/>
            <a:r>
              <a:rPr lang="zh-CN" altLang="en-US" dirty="0"/>
              <a:t>这样的话，硬盘的标识80G的实际容量只有</a:t>
            </a:r>
            <a:endParaRPr lang="zh-CN" altLang="en-US" dirty="0"/>
          </a:p>
          <a:p>
            <a:pPr lvl="2"/>
            <a:r>
              <a:rPr lang="zh-CN" altLang="en-US" dirty="0"/>
              <a:t>80×1000×1000×1000/1024/1024/1024=74.51G左右</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主板</a:t>
            </a:r>
            <a:endParaRPr lang="zh-CN" altLang="en-US"/>
          </a:p>
        </p:txBody>
      </p:sp>
      <p:sp>
        <p:nvSpPr>
          <p:cNvPr id="3" name="内容占位符 2"/>
          <p:cNvSpPr>
            <a:spLocks noGrp="1"/>
          </p:cNvSpPr>
          <p:nvPr>
            <p:ph idx="1"/>
          </p:nvPr>
        </p:nvSpPr>
        <p:spPr>
          <a:xfrm>
            <a:off x="838200" y="1045845"/>
            <a:ext cx="10515600" cy="1818640"/>
          </a:xfrm>
        </p:spPr>
        <p:txBody>
          <a:bodyPr/>
          <a:lstStyle/>
          <a:p>
            <a:r>
              <a:rPr lang="zh-CN" altLang="en-US" sz="2400"/>
              <a:t>主板，又叫主机板(mainboard)，构成复杂电子系统例如电子计算机的中心或者主电路板。</a:t>
            </a:r>
            <a:endParaRPr lang="zh-CN" altLang="en-US" sz="2400"/>
          </a:p>
          <a:p>
            <a:r>
              <a:rPr lang="zh-CN" altLang="en-US" sz="2400"/>
              <a:t>典型的主板能提供一系列接合点，供处理器、显卡、声卡、硬盘、存储器、对外设备等设备接合</a:t>
            </a:r>
            <a:endParaRPr lang="zh-CN" altLang="en-US" sz="2400"/>
          </a:p>
        </p:txBody>
      </p:sp>
      <p:grpSp>
        <p:nvGrpSpPr>
          <p:cNvPr id="5" name="组合 14"/>
          <p:cNvGrpSpPr/>
          <p:nvPr/>
        </p:nvGrpSpPr>
        <p:grpSpPr>
          <a:xfrm>
            <a:off x="2080260" y="2864168"/>
            <a:ext cx="5029200" cy="4071937"/>
            <a:chOff x="3357554" y="1928802"/>
            <a:chExt cx="5028442" cy="4071966"/>
          </a:xfrm>
        </p:grpSpPr>
        <p:pic>
          <p:nvPicPr>
            <p:cNvPr id="17423" name="图片 6" descr="dfimobo12big.gif"/>
            <p:cNvPicPr>
              <a:picLocks noChangeAspect="1"/>
            </p:cNvPicPr>
            <p:nvPr/>
          </p:nvPicPr>
          <p:blipFill>
            <a:blip r:embed="rId1"/>
            <a:stretch>
              <a:fillRect/>
            </a:stretch>
          </p:blipFill>
          <p:spPr>
            <a:xfrm>
              <a:off x="3857620" y="1928802"/>
              <a:ext cx="4408163" cy="3600000"/>
            </a:xfrm>
            <a:prstGeom prst="rect">
              <a:avLst/>
            </a:prstGeom>
            <a:noFill/>
            <a:ln w="9525">
              <a:noFill/>
            </a:ln>
          </p:spPr>
        </p:pic>
        <p:sp>
          <p:nvSpPr>
            <p:cNvPr id="17424" name="AutoShape 4"/>
            <p:cNvSpPr/>
            <p:nvPr/>
          </p:nvSpPr>
          <p:spPr>
            <a:xfrm>
              <a:off x="3357554" y="2786058"/>
              <a:ext cx="813600" cy="428400"/>
            </a:xfrm>
            <a:prstGeom prst="wedgeRoundRectCallout">
              <a:avLst>
                <a:gd name="adj1" fmla="val 57694"/>
                <a:gd name="adj2" fmla="val 129116"/>
                <a:gd name="adj3" fmla="val 16667"/>
              </a:avLst>
            </a:prstGeom>
            <a:gradFill rotWithShape="1">
              <a:gsLst>
                <a:gs pos="0">
                  <a:srgbClr val="FFFF99"/>
                </a:gs>
                <a:gs pos="100000">
                  <a:srgbClr val="FFFFFF"/>
                </a:gs>
              </a:gsLst>
              <a:lin ang="5400000" scaled="1"/>
              <a:tileRect/>
            </a:gradFill>
            <a:ln w="9525" cap="flat" cmpd="sng">
              <a:solidFill>
                <a:srgbClr val="FF9900"/>
              </a:solidFill>
              <a:prstDash val="solid"/>
              <a:miter/>
              <a:headEnd type="none" w="med" len="med"/>
              <a:tailEnd type="none" w="med" len="med"/>
            </a:ln>
          </p:spPr>
          <p:txBody>
            <a:bodyPr anchor="ctr" anchorCtr="1"/>
            <a:lstStyle/>
            <a:p>
              <a:pPr algn="ctr"/>
              <a:r>
                <a:rPr lang="en-US" altLang="zh-CN" sz="2000" b="1" dirty="0">
                  <a:solidFill>
                    <a:srgbClr val="000000"/>
                  </a:solidFill>
                  <a:latin typeface="楷体_GB2312" pitchFamily="49" charset="-122"/>
                  <a:ea typeface="楷体_GB2312" pitchFamily="49" charset="-122"/>
                </a:rPr>
                <a:t>PCI</a:t>
              </a:r>
              <a:endParaRPr lang="en-US" altLang="zh-CN" sz="2000" b="1" dirty="0">
                <a:solidFill>
                  <a:srgbClr val="000000"/>
                </a:solidFill>
                <a:latin typeface="楷体_GB2312" pitchFamily="49" charset="-122"/>
                <a:ea typeface="楷体_GB2312" pitchFamily="49" charset="-122"/>
              </a:endParaRPr>
            </a:p>
          </p:txBody>
        </p:sp>
        <p:sp>
          <p:nvSpPr>
            <p:cNvPr id="17425" name="AutoShape 4"/>
            <p:cNvSpPr/>
            <p:nvPr/>
          </p:nvSpPr>
          <p:spPr>
            <a:xfrm>
              <a:off x="3857620" y="2071678"/>
              <a:ext cx="921600" cy="428400"/>
            </a:xfrm>
            <a:prstGeom prst="wedgeRoundRectCallout">
              <a:avLst>
                <a:gd name="adj1" fmla="val 53023"/>
                <a:gd name="adj2" fmla="val 109403"/>
                <a:gd name="adj3" fmla="val 16667"/>
              </a:avLst>
            </a:prstGeom>
            <a:gradFill rotWithShape="1">
              <a:gsLst>
                <a:gs pos="0">
                  <a:srgbClr val="FFFF99"/>
                </a:gs>
                <a:gs pos="100000">
                  <a:srgbClr val="FFFFFF"/>
                </a:gs>
              </a:gsLst>
              <a:lin ang="5400000" scaled="1"/>
              <a:tileRect/>
            </a:gradFill>
            <a:ln w="9525" cap="flat" cmpd="sng">
              <a:solidFill>
                <a:srgbClr val="FF9900"/>
              </a:solidFill>
              <a:prstDash val="solid"/>
              <a:miter/>
              <a:headEnd type="none" w="med" len="med"/>
              <a:tailEnd type="none" w="med" len="med"/>
            </a:ln>
          </p:spPr>
          <p:txBody>
            <a:bodyPr anchor="ctr" anchorCtr="1"/>
            <a:lstStyle/>
            <a:p>
              <a:pPr algn="ctr"/>
              <a:r>
                <a:rPr lang="en-US" altLang="zh-CN" sz="2000" b="1" dirty="0">
                  <a:solidFill>
                    <a:srgbClr val="000000"/>
                  </a:solidFill>
                  <a:latin typeface="楷体_GB2312" pitchFamily="49" charset="-122"/>
                  <a:ea typeface="楷体_GB2312" pitchFamily="49" charset="-122"/>
                </a:rPr>
                <a:t>PCI-E</a:t>
              </a:r>
              <a:endParaRPr lang="en-US" altLang="zh-CN" sz="2000" b="1" dirty="0">
                <a:solidFill>
                  <a:srgbClr val="000000"/>
                </a:solidFill>
                <a:latin typeface="楷体_GB2312" pitchFamily="49" charset="-122"/>
                <a:ea typeface="楷体_GB2312" pitchFamily="49" charset="-122"/>
              </a:endParaRPr>
            </a:p>
          </p:txBody>
        </p:sp>
        <p:sp>
          <p:nvSpPr>
            <p:cNvPr id="17426" name="AutoShape 4"/>
            <p:cNvSpPr/>
            <p:nvPr/>
          </p:nvSpPr>
          <p:spPr>
            <a:xfrm>
              <a:off x="6000760" y="2928934"/>
              <a:ext cx="813600" cy="428400"/>
            </a:xfrm>
            <a:prstGeom prst="wedgeRoundRectCallout">
              <a:avLst>
                <a:gd name="adj1" fmla="val -2306"/>
                <a:gd name="adj2" fmla="val 123931"/>
                <a:gd name="adj3" fmla="val 16667"/>
              </a:avLst>
            </a:prstGeom>
            <a:gradFill rotWithShape="1">
              <a:gsLst>
                <a:gs pos="0">
                  <a:srgbClr val="FFFF99"/>
                </a:gs>
                <a:gs pos="100000">
                  <a:srgbClr val="FFFFFF"/>
                </a:gs>
              </a:gsLst>
              <a:lin ang="5400000" scaled="1"/>
              <a:tileRect/>
            </a:gradFill>
            <a:ln w="9525" cap="flat" cmpd="sng">
              <a:solidFill>
                <a:srgbClr val="FF9900"/>
              </a:solidFill>
              <a:prstDash val="solid"/>
              <a:miter/>
              <a:headEnd type="none" w="med" len="med"/>
              <a:tailEnd type="none" w="med" len="med"/>
            </a:ln>
          </p:spPr>
          <p:txBody>
            <a:bodyPr anchor="ctr" anchorCtr="1"/>
            <a:lstStyle/>
            <a:p>
              <a:pPr algn="ctr"/>
              <a:r>
                <a:rPr lang="en-US" altLang="zh-CN" sz="2000" b="1" dirty="0">
                  <a:solidFill>
                    <a:srgbClr val="000000"/>
                  </a:solidFill>
                  <a:latin typeface="楷体_GB2312" pitchFamily="49" charset="-122"/>
                  <a:ea typeface="楷体_GB2312" pitchFamily="49" charset="-122"/>
                </a:rPr>
                <a:t>CPU</a:t>
              </a:r>
              <a:endParaRPr lang="en-US" altLang="zh-CN" sz="2000" b="1" dirty="0">
                <a:solidFill>
                  <a:srgbClr val="000000"/>
                </a:solidFill>
                <a:latin typeface="楷体_GB2312" pitchFamily="49" charset="-122"/>
                <a:ea typeface="楷体_GB2312" pitchFamily="49" charset="-122"/>
              </a:endParaRPr>
            </a:p>
          </p:txBody>
        </p:sp>
        <p:sp>
          <p:nvSpPr>
            <p:cNvPr id="17427" name="AutoShape 4"/>
            <p:cNvSpPr/>
            <p:nvPr/>
          </p:nvSpPr>
          <p:spPr>
            <a:xfrm>
              <a:off x="6215074" y="5572140"/>
              <a:ext cx="813600" cy="428628"/>
            </a:xfrm>
            <a:prstGeom prst="wedgeRoundRectCallout">
              <a:avLst>
                <a:gd name="adj1" fmla="val -40083"/>
                <a:gd name="adj2" fmla="val -127157"/>
                <a:gd name="adj3" fmla="val 16667"/>
              </a:avLst>
            </a:prstGeom>
            <a:gradFill rotWithShape="1">
              <a:gsLst>
                <a:gs pos="0">
                  <a:srgbClr val="FFFF99"/>
                </a:gs>
                <a:gs pos="100000">
                  <a:srgbClr val="FFFFFF"/>
                </a:gs>
              </a:gsLst>
              <a:lin ang="5400000" scaled="1"/>
              <a:tileRect/>
            </a:gradFill>
            <a:ln w="9525" cap="flat" cmpd="sng">
              <a:solidFill>
                <a:srgbClr val="FF9900"/>
              </a:solidFill>
              <a:prstDash val="solid"/>
              <a:miter/>
              <a:headEnd type="none" w="med" len="med"/>
              <a:tailEnd type="none" w="med" len="med"/>
            </a:ln>
          </p:spPr>
          <p:txBody>
            <a:bodyPr anchor="ctr" anchorCtr="1"/>
            <a:lstStyle/>
            <a:p>
              <a:pPr algn="ctr"/>
              <a:r>
                <a:rPr lang="en-US" altLang="zh-CN" sz="2000" b="1" dirty="0">
                  <a:solidFill>
                    <a:srgbClr val="000000"/>
                  </a:solidFill>
                  <a:latin typeface="楷体_GB2312" pitchFamily="49" charset="-122"/>
                  <a:ea typeface="楷体_GB2312" pitchFamily="49" charset="-122"/>
                </a:rPr>
                <a:t>PATA</a:t>
              </a:r>
              <a:endParaRPr lang="en-US" altLang="zh-CN" sz="2000" b="1" dirty="0">
                <a:solidFill>
                  <a:srgbClr val="000000"/>
                </a:solidFill>
                <a:latin typeface="楷体_GB2312" pitchFamily="49" charset="-122"/>
                <a:ea typeface="楷体_GB2312" pitchFamily="49" charset="-122"/>
              </a:endParaRPr>
            </a:p>
          </p:txBody>
        </p:sp>
        <p:sp>
          <p:nvSpPr>
            <p:cNvPr id="17428" name="AutoShape 4"/>
            <p:cNvSpPr/>
            <p:nvPr/>
          </p:nvSpPr>
          <p:spPr>
            <a:xfrm>
              <a:off x="4857752" y="5500702"/>
              <a:ext cx="813600" cy="428628"/>
            </a:xfrm>
            <a:prstGeom prst="wedgeRoundRectCallout">
              <a:avLst>
                <a:gd name="adj1" fmla="val -40083"/>
                <a:gd name="adj2" fmla="val -109380"/>
                <a:gd name="adj3" fmla="val 16667"/>
              </a:avLst>
            </a:prstGeom>
            <a:gradFill rotWithShape="1">
              <a:gsLst>
                <a:gs pos="0">
                  <a:srgbClr val="FFFF99"/>
                </a:gs>
                <a:gs pos="100000">
                  <a:srgbClr val="FFFFFF"/>
                </a:gs>
              </a:gsLst>
              <a:lin ang="5400000" scaled="1"/>
              <a:tileRect/>
            </a:gradFill>
            <a:ln w="9525" cap="flat" cmpd="sng">
              <a:solidFill>
                <a:srgbClr val="FF9900"/>
              </a:solidFill>
              <a:prstDash val="solid"/>
              <a:miter/>
              <a:headEnd type="none" w="med" len="med"/>
              <a:tailEnd type="none" w="med" len="med"/>
            </a:ln>
          </p:spPr>
          <p:txBody>
            <a:bodyPr anchor="ctr" anchorCtr="1"/>
            <a:lstStyle/>
            <a:p>
              <a:pPr algn="ctr"/>
              <a:r>
                <a:rPr lang="en-US" altLang="zh-CN" sz="2000" b="1" dirty="0">
                  <a:solidFill>
                    <a:srgbClr val="000000"/>
                  </a:solidFill>
                  <a:latin typeface="楷体_GB2312" pitchFamily="49" charset="-122"/>
                  <a:ea typeface="楷体_GB2312" pitchFamily="49" charset="-122"/>
                </a:rPr>
                <a:t>SATA</a:t>
              </a:r>
              <a:endParaRPr lang="en-US" altLang="zh-CN" sz="2000" b="1" dirty="0">
                <a:solidFill>
                  <a:srgbClr val="000000"/>
                </a:solidFill>
                <a:latin typeface="楷体_GB2312" pitchFamily="49" charset="-122"/>
                <a:ea typeface="楷体_GB2312" pitchFamily="49" charset="-122"/>
              </a:endParaRPr>
            </a:p>
          </p:txBody>
        </p:sp>
        <p:sp>
          <p:nvSpPr>
            <p:cNvPr id="17429" name="AutoShape 4"/>
            <p:cNvSpPr/>
            <p:nvPr/>
          </p:nvSpPr>
          <p:spPr>
            <a:xfrm>
              <a:off x="7572396" y="3714752"/>
              <a:ext cx="813600" cy="428628"/>
            </a:xfrm>
            <a:prstGeom prst="wedgeRoundRectCallout">
              <a:avLst>
                <a:gd name="adj1" fmla="val -73657"/>
                <a:gd name="adj2" fmla="val -111602"/>
                <a:gd name="adj3" fmla="val 16667"/>
              </a:avLst>
            </a:prstGeom>
            <a:gradFill rotWithShape="1">
              <a:gsLst>
                <a:gs pos="0">
                  <a:srgbClr val="FFFF99"/>
                </a:gs>
                <a:gs pos="100000">
                  <a:srgbClr val="FFFFFF"/>
                </a:gs>
              </a:gsLst>
              <a:lin ang="5400000" scaled="1"/>
              <a:tileRect/>
            </a:gradFill>
            <a:ln w="9525" cap="flat" cmpd="sng">
              <a:solidFill>
                <a:srgbClr val="FF9900"/>
              </a:solidFill>
              <a:prstDash val="solid"/>
              <a:miter/>
              <a:headEnd type="none" w="med" len="med"/>
              <a:tailEnd type="none" w="med" len="med"/>
            </a:ln>
          </p:spPr>
          <p:txBody>
            <a:bodyPr anchor="ctr" anchorCtr="1"/>
            <a:lstStyle/>
            <a:p>
              <a:pPr algn="ctr"/>
              <a:r>
                <a:rPr lang="en-US" altLang="zh-CN" sz="2000" b="1" dirty="0">
                  <a:solidFill>
                    <a:srgbClr val="000000"/>
                  </a:solidFill>
                  <a:latin typeface="楷体_GB2312" pitchFamily="49" charset="-122"/>
                  <a:ea typeface="楷体_GB2312" pitchFamily="49" charset="-122"/>
                </a:rPr>
                <a:t>DIMM</a:t>
              </a:r>
              <a:endParaRPr lang="en-US" altLang="zh-CN" sz="2000" b="1" dirty="0">
                <a:solidFill>
                  <a:srgbClr val="000000"/>
                </a:solidFill>
                <a:latin typeface="楷体_GB2312" pitchFamily="49" charset="-122"/>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7270" y="2298700"/>
            <a:ext cx="6665595" cy="1325880"/>
          </a:xfrm>
        </p:spPr>
        <p:txBody>
          <a:bodyPr>
            <a:normAutofit/>
          </a:bodyPr>
          <a:lstStyle/>
          <a:p>
            <a:pPr algn="ctr"/>
            <a:r>
              <a:rPr lang="zh-CN" altLang="en-US" sz="4800" dirty="0">
                <a:solidFill>
                  <a:schemeClr val="tx1"/>
                </a:solidFill>
              </a:rPr>
              <a:t>计算机网络</a:t>
            </a:r>
            <a:endParaRPr lang="zh-CN" altLang="en-US" sz="48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计算机网络</a:t>
            </a:r>
            <a:endParaRPr lang="zh-CN" altLang="zh-CN" dirty="0"/>
          </a:p>
        </p:txBody>
      </p:sp>
      <p:sp>
        <p:nvSpPr>
          <p:cNvPr id="3" name="内容占位符 2"/>
          <p:cNvSpPr>
            <a:spLocks noGrp="1"/>
          </p:cNvSpPr>
          <p:nvPr>
            <p:ph idx="1"/>
          </p:nvPr>
        </p:nvSpPr>
        <p:spPr>
          <a:xfrm>
            <a:off x="751840" y="1226820"/>
            <a:ext cx="11242675" cy="4351655"/>
          </a:xfrm>
        </p:spPr>
        <p:txBody>
          <a:bodyPr/>
          <a:lstStyle/>
          <a:p>
            <a:r>
              <a:rPr lang="zh-CN" altLang="en-US" dirty="0"/>
              <a:t>计算机网络是一些相互连接的、以共享资源为目的的计算机的集合</a:t>
            </a:r>
            <a:endParaRPr lang="zh-CN" altLang="en-US" dirty="0"/>
          </a:p>
          <a:p>
            <a:r>
              <a:rPr lang="zh-CN" altLang="en-US" dirty="0"/>
              <a:t>局域网</a:t>
            </a:r>
            <a:endParaRPr lang="zh-CN" altLang="en-US" dirty="0"/>
          </a:p>
          <a:p>
            <a:pPr lvl="1"/>
            <a:r>
              <a:rPr lang="zh-CN" altLang="en-US" dirty="0"/>
              <a:t>Local Area Network，缩写为LAN，俗称内网，覆盖范围小</a:t>
            </a:r>
            <a:endParaRPr lang="zh-CN" altLang="en-US" dirty="0"/>
          </a:p>
          <a:p>
            <a:r>
              <a:rPr lang="zh-CN" altLang="en-US" dirty="0"/>
              <a:t>广域网</a:t>
            </a:r>
            <a:endParaRPr lang="zh-CN" altLang="en-US" dirty="0"/>
          </a:p>
          <a:p>
            <a:pPr lvl="1"/>
            <a:r>
              <a:rPr lang="zh-CN" altLang="en-US" dirty="0"/>
              <a:t>Wide Area Network，缩写为 WAN</a:t>
            </a:r>
            <a:r>
              <a:rPr lang="en-US" altLang="zh-CN" dirty="0"/>
              <a:t>,</a:t>
            </a:r>
            <a:r>
              <a:rPr lang="zh-CN" altLang="en-US" dirty="0"/>
              <a:t>俗称外网，覆盖范围大</a:t>
            </a:r>
            <a:endParaRPr lang="zh-CN" altLang="en-US" dirty="0"/>
          </a:p>
        </p:txBody>
      </p:sp>
      <p:pic>
        <p:nvPicPr>
          <p:cNvPr id="4" name="图片 3"/>
          <p:cNvPicPr>
            <a:picLocks noChangeAspect="1"/>
          </p:cNvPicPr>
          <p:nvPr/>
        </p:nvPicPr>
        <p:blipFill>
          <a:blip r:embed="rId1"/>
          <a:stretch>
            <a:fillRect/>
          </a:stretch>
        </p:blipFill>
        <p:spPr>
          <a:xfrm>
            <a:off x="1355725" y="4158615"/>
            <a:ext cx="5144770" cy="2298065"/>
          </a:xfrm>
          <a:prstGeom prst="rect">
            <a:avLst/>
          </a:prstGeom>
        </p:spPr>
      </p:pic>
      <p:pic>
        <p:nvPicPr>
          <p:cNvPr id="5" name="图片 4"/>
          <p:cNvPicPr>
            <a:picLocks noChangeAspect="1"/>
          </p:cNvPicPr>
          <p:nvPr/>
        </p:nvPicPr>
        <p:blipFill>
          <a:blip r:embed="rId2"/>
          <a:stretch>
            <a:fillRect/>
          </a:stretch>
        </p:blipFill>
        <p:spPr>
          <a:xfrm>
            <a:off x="9838690" y="3402965"/>
            <a:ext cx="2273300" cy="2414270"/>
          </a:xfrm>
          <a:prstGeom prst="rect">
            <a:avLst/>
          </a:prstGeom>
        </p:spPr>
      </p:pic>
      <p:pic>
        <p:nvPicPr>
          <p:cNvPr id="8" name="图片 7"/>
          <p:cNvPicPr>
            <a:picLocks noChangeAspect="1"/>
          </p:cNvPicPr>
          <p:nvPr/>
        </p:nvPicPr>
        <p:blipFill>
          <a:blip r:embed="rId3"/>
          <a:stretch>
            <a:fillRect/>
          </a:stretch>
        </p:blipFill>
        <p:spPr>
          <a:xfrm>
            <a:off x="6500495" y="4286885"/>
            <a:ext cx="2903220" cy="20421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阿帕网</a:t>
            </a:r>
            <a:endParaRPr lang="zh-CN" altLang="en-US"/>
          </a:p>
        </p:txBody>
      </p:sp>
      <p:sp>
        <p:nvSpPr>
          <p:cNvPr id="3" name="内容占位符 2"/>
          <p:cNvSpPr>
            <a:spLocks noGrp="1"/>
          </p:cNvSpPr>
          <p:nvPr>
            <p:ph idx="1"/>
          </p:nvPr>
        </p:nvSpPr>
        <p:spPr>
          <a:xfrm>
            <a:off x="683260" y="1104265"/>
            <a:ext cx="5749290" cy="2668905"/>
          </a:xfrm>
        </p:spPr>
        <p:txBody>
          <a:bodyPr>
            <a:normAutofit fontScale="90000"/>
          </a:bodyPr>
          <a:p>
            <a:pPr>
              <a:lnSpc>
                <a:spcPct val="160000"/>
              </a:lnSpc>
            </a:pPr>
            <a:r>
              <a:rPr lang="zh-CN" altLang="en-US"/>
              <a:t>阿帕网（</a:t>
            </a:r>
            <a:r>
              <a:rPr lang="zh-CN" altLang="en-US">
                <a:sym typeface="+mn-ea"/>
              </a:rPr>
              <a:t>arpanet</a:t>
            </a:r>
            <a:r>
              <a:rPr lang="zh-CN" altLang="en-US"/>
              <a:t>）为美国国防部高级研究计划署开发的世界上第一个运营的封包交换网络，它是全球互联网的始祖</a:t>
            </a:r>
            <a:endParaRPr lang="zh-CN" altLang="en-US"/>
          </a:p>
          <a:p>
            <a:pPr>
              <a:lnSpc>
                <a:spcPct val="130000"/>
              </a:lnSpc>
            </a:pPr>
            <a:endParaRPr lang="zh-CN" altLang="en-US"/>
          </a:p>
        </p:txBody>
      </p:sp>
      <p:pic>
        <p:nvPicPr>
          <p:cNvPr id="4" name="图片 3"/>
          <p:cNvPicPr>
            <a:picLocks noChangeAspect="1"/>
          </p:cNvPicPr>
          <p:nvPr>
            <p:custDataLst>
              <p:tags r:id="rId1"/>
            </p:custDataLst>
          </p:nvPr>
        </p:nvPicPr>
        <p:blipFill>
          <a:blip r:embed="rId2"/>
          <a:stretch>
            <a:fillRect/>
          </a:stretch>
        </p:blipFill>
        <p:spPr>
          <a:xfrm>
            <a:off x="6335395" y="756285"/>
            <a:ext cx="5053330" cy="2977515"/>
          </a:xfrm>
          <a:prstGeom prst="rect">
            <a:avLst/>
          </a:prstGeom>
        </p:spPr>
      </p:pic>
      <p:sp>
        <p:nvSpPr>
          <p:cNvPr id="5" name="内容占位符 2"/>
          <p:cNvSpPr>
            <a:spLocks noGrp="1"/>
          </p:cNvSpPr>
          <p:nvPr/>
        </p:nvSpPr>
        <p:spPr>
          <a:xfrm>
            <a:off x="683260" y="3824605"/>
            <a:ext cx="10704830" cy="252730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100000"/>
              </a:lnSpc>
              <a:spcBef>
                <a:spcPts val="1000"/>
              </a:spcBef>
              <a:buClr>
                <a:srgbClr val="FF0000"/>
              </a:buClr>
              <a:buFont typeface="Wingdings" panose="05000000000000000000" charset="0"/>
              <a:buChar char="v"/>
              <a:defRPr sz="2800" kern="1200">
                <a:solidFill>
                  <a:schemeClr val="tx1">
                    <a:lumMod val="85000"/>
                    <a:lumOff val="15000"/>
                  </a:schemeClr>
                </a:solidFill>
                <a:latin typeface="微软雅黑" panose="020B0503020204020204" charset="-122"/>
                <a:ea typeface="微软雅黑" panose="020B0503020204020204" charset="-122"/>
                <a:cs typeface="Heiti SC Light" charset="-122"/>
              </a:defRPr>
            </a:lvl1pPr>
            <a:lvl2pPr marL="685800" indent="-228600" algn="l" defTabSz="914400" rtl="0" eaLnBrk="1" latinLnBrk="0" hangingPunct="1">
              <a:lnSpc>
                <a:spcPct val="100000"/>
              </a:lnSpc>
              <a:spcBef>
                <a:spcPts val="500"/>
              </a:spcBef>
              <a:buClr>
                <a:srgbClr val="FF0000"/>
              </a:buClr>
              <a:buFont typeface="Wingdings" panose="05000000000000000000" charset="0"/>
              <a:buChar char="ü"/>
              <a:defRPr sz="2400" kern="1200">
                <a:solidFill>
                  <a:schemeClr val="tx1">
                    <a:lumMod val="85000"/>
                    <a:lumOff val="15000"/>
                  </a:schemeClr>
                </a:solidFill>
                <a:latin typeface="微软雅黑" panose="020B0503020204020204" charset="-122"/>
                <a:ea typeface="微软雅黑" panose="020B0503020204020204" charset="-122"/>
                <a:cs typeface="Heiti SC Light" charset="-122"/>
              </a:defRPr>
            </a:lvl2pPr>
            <a:lvl3pPr marL="1143000" indent="-228600" algn="l" defTabSz="914400" rtl="0" eaLnBrk="1" latinLnBrk="0" hangingPunct="1">
              <a:lnSpc>
                <a:spcPct val="100000"/>
              </a:lnSpc>
              <a:spcBef>
                <a:spcPts val="500"/>
              </a:spcBef>
              <a:buClr>
                <a:srgbClr val="FF0000"/>
              </a:buClr>
              <a:buFont typeface="Arial" panose="020B0604020202020204"/>
              <a:buChar char="•"/>
              <a:defRPr sz="2000" kern="1200">
                <a:solidFill>
                  <a:schemeClr val="tx1">
                    <a:lumMod val="85000"/>
                    <a:lumOff val="15000"/>
                  </a:schemeClr>
                </a:solidFill>
                <a:latin typeface="微软雅黑" panose="020B0503020204020204" charset="-122"/>
                <a:ea typeface="微软雅黑" panose="020B0503020204020204" charset="-122"/>
                <a:cs typeface="Heiti SC Light" charset="-122"/>
              </a:defRPr>
            </a:lvl3pPr>
            <a:lvl4pPr marL="1600200" indent="-228600" algn="l" defTabSz="914400" rtl="0" eaLnBrk="1" latinLnBrk="0" hangingPunct="1">
              <a:lnSpc>
                <a:spcPct val="100000"/>
              </a:lnSpc>
              <a:spcBef>
                <a:spcPts val="500"/>
              </a:spcBef>
              <a:buClr>
                <a:srgbClr val="FF0000"/>
              </a:buClr>
              <a:buFont typeface="Arial" panose="020B0604020202020204"/>
              <a:buChar char="•"/>
              <a:defRPr sz="1800" kern="1200">
                <a:solidFill>
                  <a:schemeClr val="tx1">
                    <a:lumMod val="85000"/>
                    <a:lumOff val="15000"/>
                  </a:schemeClr>
                </a:solidFill>
                <a:latin typeface="微软雅黑" panose="020B0503020204020204" charset="-122"/>
                <a:ea typeface="微软雅黑" panose="020B0503020204020204" charset="-122"/>
                <a:cs typeface="Heiti SC Light" charset="-122"/>
              </a:defRPr>
            </a:lvl4pPr>
            <a:lvl5pPr marL="2057400" indent="-228600" algn="l" defTabSz="914400" rtl="0" eaLnBrk="1" latinLnBrk="0" hangingPunct="1">
              <a:lnSpc>
                <a:spcPct val="100000"/>
              </a:lnSpc>
              <a:spcBef>
                <a:spcPts val="500"/>
              </a:spcBef>
              <a:buClr>
                <a:srgbClr val="FF0000"/>
              </a:buClr>
              <a:buFont typeface="Arial" panose="020B0604020202020204"/>
              <a:buChar char="•"/>
              <a:defRPr sz="1800" kern="1200">
                <a:solidFill>
                  <a:schemeClr val="tx1">
                    <a:lumMod val="85000"/>
                    <a:lumOff val="15000"/>
                  </a:schemeClr>
                </a:solidFill>
                <a:latin typeface="微软雅黑" panose="020B0503020204020204" charset="-122"/>
                <a:ea typeface="微软雅黑" panose="020B0503020204020204" charset="-122"/>
                <a:cs typeface="Heiti SC Light"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30000"/>
              </a:lnSpc>
            </a:pPr>
            <a:r>
              <a:rPr lang="zh-CN" altLang="en-US"/>
              <a:t>1969年11月，美国国防部高级研究计划管理局（ ARPA 全称： Advanced Research Projects Agency ）建立了命名为</a:t>
            </a:r>
            <a:r>
              <a:rPr lang="zh-CN" altLang="en-US">
                <a:sym typeface="+mn-ea"/>
              </a:rPr>
              <a:t>arpanet</a:t>
            </a:r>
            <a:r>
              <a:rPr lang="zh-CN" altLang="en-US"/>
              <a:t>的网络，只有4个结点，分布在洛杉矶的加利福尼亚州大学洛杉矶分校、加州大学圣巴巴拉分校、斯坦福大学、犹他大学四所大学的4台大型计算机</a:t>
            </a:r>
            <a:endParaRPr lang="zh-CN" altLang="en-US"/>
          </a:p>
          <a:p>
            <a:pPr>
              <a:lnSpc>
                <a:spcPct val="130000"/>
              </a:lnSpc>
            </a:pPr>
            <a:r>
              <a:rPr lang="zh-CN" altLang="en-US">
                <a:sym typeface="+mn-ea"/>
              </a:rPr>
              <a:t>arpanet</a:t>
            </a:r>
            <a:r>
              <a:rPr lang="zh-CN" altLang="en-US"/>
              <a:t>的奠定了Internet发展的基础</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txBox="1">
            <a:spLocks noGrp="1"/>
          </p:cNvSpPr>
          <p:nvPr>
            <p:ph type="title" idx="4294967295"/>
          </p:nvPr>
        </p:nvSpPr>
        <p:spPr bwMode="auto">
          <a:noFill/>
          <a:ln>
            <a:noFill/>
          </a:ln>
        </p:spPr>
        <p:txBody>
          <a:bodyPr vert="horz" wrap="square" lIns="137160" tIns="68580" rIns="137160" bIns="68580" numCol="1" rtlCol="0" anchor="ctr" anchorCtr="0" compatLnSpc="1">
            <a:normAutofit/>
          </a:bodyPr>
          <a:lstStyle/>
          <a:p>
            <a:pPr defTabSz="1370965">
              <a:defRPr/>
            </a:pPr>
            <a:r>
              <a:rPr lang="en-US" altLang="zh-CN" sz="3200" dirty="0">
                <a:solidFill>
                  <a:schemeClr val="tx1"/>
                </a:solidFill>
                <a:latin typeface="微软雅黑" panose="020B0503020204020204" charset="-122"/>
                <a:ea typeface="微软雅黑" panose="020B0503020204020204" charset="-122"/>
                <a:sym typeface="+mn-ea"/>
              </a:rPr>
              <a:t>OSI的七层模型</a:t>
            </a:r>
            <a:endParaRPr lang="en-US" altLang="zh-CN" sz="3200" dirty="0">
              <a:solidFill>
                <a:schemeClr val="tx1"/>
              </a:solidFill>
              <a:latin typeface="微软雅黑" panose="020B0503020204020204" charset="-122"/>
              <a:ea typeface="微软雅黑" panose="020B0503020204020204" charset="-122"/>
              <a:sym typeface="+mn-ea"/>
            </a:endParaRPr>
          </a:p>
        </p:txBody>
      </p:sp>
      <p:sp>
        <p:nvSpPr>
          <p:cNvPr id="3" name="内容占位符 2"/>
          <p:cNvSpPr>
            <a:spLocks noGrp="1"/>
          </p:cNvSpPr>
          <p:nvPr/>
        </p:nvSpPr>
        <p:spPr>
          <a:xfrm>
            <a:off x="838200" y="1057275"/>
            <a:ext cx="10633710" cy="395732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Clr>
                <a:srgbClr val="00B0F0"/>
              </a:buClr>
              <a:buFont typeface="Wingdings" panose="05000000000000000000" charset="0"/>
              <a:buChar char="v"/>
              <a:defRPr sz="2800" kern="1200">
                <a:solidFill>
                  <a:schemeClr val="tx1"/>
                </a:solidFill>
                <a:latin typeface="微软雅黑" panose="020B0503020204020204" charset="-122"/>
                <a:ea typeface="微软雅黑" panose="020B0503020204020204" charset="-122"/>
                <a:cs typeface="Heiti SC Light" charset="-122"/>
              </a:defRPr>
            </a:lvl1pPr>
            <a:lvl2pPr marL="685800" indent="-228600" algn="l" defTabSz="914400" rtl="0" eaLnBrk="1" latinLnBrk="0" hangingPunct="1">
              <a:lnSpc>
                <a:spcPct val="90000"/>
              </a:lnSpc>
              <a:spcBef>
                <a:spcPts val="500"/>
              </a:spcBef>
              <a:buClr>
                <a:srgbClr val="00B0F0"/>
              </a:buClr>
              <a:buFont typeface="Wingdings" panose="05000000000000000000" charset="0"/>
              <a:buChar char="ü"/>
              <a:defRPr sz="2400" kern="1200">
                <a:solidFill>
                  <a:schemeClr val="tx1"/>
                </a:solidFill>
                <a:latin typeface="微软雅黑" panose="020B0503020204020204" charset="-122"/>
                <a:ea typeface="微软雅黑" panose="020B0503020204020204" charset="-122"/>
                <a:cs typeface="Heiti SC Light" charset="-122"/>
              </a:defRPr>
            </a:lvl2pPr>
            <a:lvl3pPr marL="1143000" indent="-228600" algn="l" defTabSz="914400" rtl="0" eaLnBrk="1" latinLnBrk="0" hangingPunct="1">
              <a:lnSpc>
                <a:spcPct val="90000"/>
              </a:lnSpc>
              <a:spcBef>
                <a:spcPts val="500"/>
              </a:spcBef>
              <a:buClr>
                <a:srgbClr val="00B0F0"/>
              </a:buClr>
              <a:buFont typeface="Arial" panose="020B0604020202020204"/>
              <a:buChar char="•"/>
              <a:defRPr sz="2000" kern="1200">
                <a:solidFill>
                  <a:schemeClr val="tx1"/>
                </a:solidFill>
                <a:latin typeface="微软雅黑" panose="020B0503020204020204" charset="-122"/>
                <a:ea typeface="微软雅黑" panose="020B0503020204020204" charset="-122"/>
                <a:cs typeface="Heiti SC Light" charset="-122"/>
              </a:defRPr>
            </a:lvl3pPr>
            <a:lvl4pPr marL="1600200" indent="-228600" algn="l" defTabSz="914400" rtl="0" eaLnBrk="1" latinLnBrk="0" hangingPunct="1">
              <a:lnSpc>
                <a:spcPct val="90000"/>
              </a:lnSpc>
              <a:spcBef>
                <a:spcPts val="500"/>
              </a:spcBef>
              <a:buClr>
                <a:srgbClr val="00B0F0"/>
              </a:buClr>
              <a:buFont typeface="Arial" panose="020B0604020202020204"/>
              <a:buChar char="•"/>
              <a:defRPr sz="1800" kern="1200">
                <a:solidFill>
                  <a:schemeClr val="tx1"/>
                </a:solidFill>
                <a:latin typeface="微软雅黑" panose="020B0503020204020204" charset="-122"/>
                <a:ea typeface="微软雅黑" panose="020B0503020204020204" charset="-122"/>
                <a:cs typeface="Heiti SC Light" charset="-122"/>
              </a:defRPr>
            </a:lvl4pPr>
            <a:lvl5pPr marL="2057400" indent="-228600" algn="l" defTabSz="914400" rtl="0" eaLnBrk="1" latinLnBrk="0" hangingPunct="1">
              <a:lnSpc>
                <a:spcPct val="90000"/>
              </a:lnSpc>
              <a:spcBef>
                <a:spcPts val="500"/>
              </a:spcBef>
              <a:buClr>
                <a:srgbClr val="00B0F0"/>
              </a:buClr>
              <a:buFont typeface="Arial" panose="020B0604020202020204"/>
              <a:buChar char="•"/>
              <a:defRPr sz="1800" kern="1200">
                <a:solidFill>
                  <a:schemeClr val="tx1"/>
                </a:solidFill>
                <a:latin typeface="微软雅黑" panose="020B0503020204020204" charset="-122"/>
                <a:ea typeface="微软雅黑" panose="020B0503020204020204" charset="-122"/>
                <a:cs typeface="Heiti SC Light" charset="-122"/>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80000"/>
              </a:lnSpc>
            </a:pPr>
            <a:r>
              <a:rPr dirty="0" err="1">
                <a:solidFill>
                  <a:schemeClr val="tx1"/>
                </a:solidFill>
                <a:sym typeface="+mn-ea"/>
              </a:rPr>
              <a:t>OSI是Open</a:t>
            </a:r>
            <a:r>
              <a:rPr dirty="0">
                <a:solidFill>
                  <a:schemeClr val="tx1"/>
                </a:solidFill>
                <a:sym typeface="+mn-ea"/>
              </a:rPr>
              <a:t> System Interconnection的缩写，意为开放式系统互联。</a:t>
            </a:r>
            <a:endParaRPr dirty="0">
              <a:solidFill>
                <a:schemeClr val="tx1"/>
              </a:solidFill>
              <a:sym typeface="+mn-ea"/>
            </a:endParaRPr>
          </a:p>
          <a:p>
            <a:pPr>
              <a:lnSpc>
                <a:spcPct val="180000"/>
              </a:lnSpc>
            </a:pPr>
            <a:r>
              <a:rPr dirty="0">
                <a:solidFill>
                  <a:schemeClr val="tx1"/>
                </a:solidFill>
                <a:sym typeface="+mn-ea"/>
              </a:rPr>
              <a:t>国际标准化组织（International Organization for Standardization，简称为ISO）制定了OSI模型，该模型定义了不同计算机互联的标准，是设计和描述计算机网络通信的基本框架。</a:t>
            </a:r>
            <a:endParaRPr dirty="0">
              <a:solidFill>
                <a:schemeClr val="tx1"/>
              </a:solidFill>
              <a:sym typeface="+mn-ea"/>
            </a:endParaRPr>
          </a:p>
          <a:p>
            <a:endParaRPr lang="zh-CN" altLang="en-US" dirty="0">
              <a:solidFill>
                <a:schemeClr val="tx1"/>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txBox="1">
            <a:spLocks noGrp="1"/>
          </p:cNvSpPr>
          <p:nvPr>
            <p:ph type="title" idx="4294967295"/>
          </p:nvPr>
        </p:nvSpPr>
        <p:spPr bwMode="auto">
          <a:xfrm>
            <a:off x="812800" y="35560"/>
            <a:ext cx="10541000" cy="1325880"/>
          </a:xfrm>
          <a:noFill/>
          <a:ln>
            <a:noFill/>
          </a:ln>
        </p:spPr>
        <p:txBody>
          <a:bodyPr vert="horz" wrap="square" lIns="137160" tIns="68580" rIns="137160" bIns="68580" numCol="1" rtlCol="0" anchor="ctr" anchorCtr="0" compatLnSpc="1">
            <a:normAutofit/>
          </a:bodyPr>
          <a:lstStyle/>
          <a:p>
            <a:pPr defTabSz="1370965">
              <a:defRPr/>
            </a:pPr>
            <a:r>
              <a:rPr lang="en-US" altLang="zh-CN" sz="3200" dirty="0">
                <a:solidFill>
                  <a:schemeClr val="tx1"/>
                </a:solidFill>
                <a:latin typeface="微软雅黑" panose="020B0503020204020204" charset="-122"/>
                <a:ea typeface="微软雅黑" panose="020B0503020204020204" charset="-122"/>
                <a:sym typeface="+mn-ea"/>
              </a:rPr>
              <a:t>OSI的七层模型</a:t>
            </a:r>
            <a:endParaRPr lang="en-US" altLang="zh-CN" sz="3200" dirty="0">
              <a:solidFill>
                <a:schemeClr val="tx1"/>
              </a:solidFill>
              <a:latin typeface="微软雅黑" panose="020B0503020204020204" charset="-122"/>
              <a:ea typeface="微软雅黑" panose="020B0503020204020204" charset="-122"/>
              <a:sym typeface="+mn-ea"/>
            </a:endParaRPr>
          </a:p>
        </p:txBody>
      </p:sp>
      <p:graphicFrame>
        <p:nvGraphicFramePr>
          <p:cNvPr id="12291" name="表格 12290"/>
          <p:cNvGraphicFramePr/>
          <p:nvPr>
            <p:custDataLst>
              <p:tags r:id="rId1"/>
            </p:custDataLst>
          </p:nvPr>
        </p:nvGraphicFramePr>
        <p:xfrm>
          <a:off x="1089660" y="1198782"/>
          <a:ext cx="10407015" cy="5312410"/>
        </p:xfrm>
        <a:graphic>
          <a:graphicData uri="http://schemas.openxmlformats.org/drawingml/2006/table">
            <a:tbl>
              <a:tblPr/>
              <a:tblGrid>
                <a:gridCol w="1701165"/>
                <a:gridCol w="6281420"/>
                <a:gridCol w="2424430"/>
              </a:tblGrid>
              <a:tr h="614045">
                <a:tc>
                  <a:txBody>
                    <a:bodyPr/>
                    <a:p>
                      <a:pPr marL="0" lvl="0" indent="0" algn="ctr">
                        <a:lnSpc>
                          <a:spcPct val="120000"/>
                        </a:lnSpc>
                        <a:spcBef>
                          <a:spcPts val="0"/>
                        </a:spcBef>
                        <a:spcAft>
                          <a:spcPts val="0"/>
                        </a:spcAft>
                        <a:buFont typeface="Arial" panose="020B0604020202020204" pitchFamily="34" charset="0"/>
                        <a:buNone/>
                      </a:pPr>
                      <a:r>
                        <a:rPr lang="zh-CN" altLang="en-US" sz="1900" b="0" spc="130">
                          <a:solidFill>
                            <a:srgbClr val="FFFFFF"/>
                          </a:solidFill>
                          <a:latin typeface="微软雅黑" panose="020B0503020204020204" charset="-122"/>
                          <a:ea typeface="微软雅黑" panose="020B0503020204020204" charset="-122"/>
                        </a:rPr>
                        <a:t>名称</a:t>
                      </a:r>
                      <a:endParaRPr lang="en-US" altLang="zh-CN" sz="1900" b="0" spc="130">
                        <a:solidFill>
                          <a:srgbClr val="FFFFFF"/>
                        </a:solidFill>
                        <a:latin typeface="微软雅黑" panose="020B0503020204020204" charset="-122"/>
                        <a:ea typeface="微软雅黑" panose="020B0503020204020204" charset="-122"/>
                      </a:endParaRPr>
                    </a:p>
                  </a:txBody>
                  <a:tcPr marL="215900" marR="215900" marT="133350" marB="133350"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lnTlToBr>
                      <a:noFill/>
                    </a:lnTlToBr>
                    <a:lnBlToTr>
                      <a:noFill/>
                    </a:lnBlToTr>
                    <a:solidFill>
                      <a:srgbClr val="03A9F5"/>
                    </a:solidFill>
                  </a:tcPr>
                </a:tc>
                <a:tc>
                  <a:txBody>
                    <a:bodyPr/>
                    <a:p>
                      <a:pPr marL="0" lvl="0" indent="0" algn="ctr">
                        <a:lnSpc>
                          <a:spcPct val="120000"/>
                        </a:lnSpc>
                        <a:spcBef>
                          <a:spcPts val="0"/>
                        </a:spcBef>
                        <a:spcAft>
                          <a:spcPts val="0"/>
                        </a:spcAft>
                        <a:buFont typeface="Arial" panose="020B0604020202020204" pitchFamily="34" charset="0"/>
                        <a:buNone/>
                      </a:pPr>
                      <a:r>
                        <a:rPr lang="zh-CN" altLang="en-US" sz="1900" b="0" spc="130">
                          <a:solidFill>
                            <a:srgbClr val="FFFFFF"/>
                          </a:solidFill>
                          <a:latin typeface="微软雅黑" panose="020B0503020204020204" charset="-122"/>
                          <a:ea typeface="微软雅黑" panose="020B0503020204020204" charset="-122"/>
                        </a:rPr>
                        <a:t>描述</a:t>
                      </a:r>
                      <a:endParaRPr lang="zh-CN" altLang="en-US" sz="1900" b="0" spc="130">
                        <a:solidFill>
                          <a:srgbClr val="FFFFFF"/>
                        </a:solidFill>
                        <a:latin typeface="微软雅黑" panose="020B0503020204020204" charset="-122"/>
                        <a:ea typeface="微软雅黑" panose="020B0503020204020204" charset="-122"/>
                      </a:endParaRPr>
                    </a:p>
                  </a:txBody>
                  <a:tcPr marL="215900" marR="215900" marT="133350" marB="133350"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lnTlToBr>
                      <a:noFill/>
                    </a:lnTlToBr>
                    <a:lnBlToTr>
                      <a:noFill/>
                    </a:lnBlToTr>
                    <a:solidFill>
                      <a:srgbClr val="03A9F5"/>
                    </a:solidFill>
                  </a:tcPr>
                </a:tc>
                <a:tc>
                  <a:txBody>
                    <a:bodyPr/>
                    <a:p>
                      <a:pPr marL="0" lvl="0" indent="0" algn="ctr">
                        <a:lnSpc>
                          <a:spcPct val="120000"/>
                        </a:lnSpc>
                        <a:spcBef>
                          <a:spcPts val="0"/>
                        </a:spcBef>
                        <a:spcAft>
                          <a:spcPts val="0"/>
                        </a:spcAft>
                        <a:buFont typeface="Arial" panose="020B0604020202020204" pitchFamily="34" charset="0"/>
                        <a:buNone/>
                      </a:pPr>
                      <a:r>
                        <a:rPr lang="zh-CN" altLang="en-US" sz="1900" b="0" spc="130">
                          <a:solidFill>
                            <a:srgbClr val="FFFFFF"/>
                          </a:solidFill>
                          <a:latin typeface="微软雅黑" panose="020B0503020204020204" charset="-122"/>
                          <a:ea typeface="微软雅黑" panose="020B0503020204020204" charset="-122"/>
                        </a:rPr>
                        <a:t>协议</a:t>
                      </a:r>
                      <a:endParaRPr lang="zh-CN" altLang="en-US" sz="1900" b="0" spc="130">
                        <a:solidFill>
                          <a:srgbClr val="FFFFFF"/>
                        </a:solidFill>
                        <a:latin typeface="微软雅黑" panose="020B0503020204020204" charset="-122"/>
                        <a:ea typeface="微软雅黑" panose="020B0503020204020204" charset="-122"/>
                      </a:endParaRPr>
                    </a:p>
                  </a:txBody>
                  <a:tcPr marL="215900" marR="215900" marT="133350" marB="133350"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lnTlToBr>
                      <a:noFill/>
                    </a:lnTlToBr>
                    <a:lnBlToTr>
                      <a:noFill/>
                    </a:lnBlToTr>
                    <a:solidFill>
                      <a:srgbClr val="03A9F5"/>
                    </a:solidFill>
                  </a:tcPr>
                </a:tc>
              </a:tr>
              <a:tr h="61404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800" b="0" spc="130">
                          <a:solidFill>
                            <a:srgbClr val="404040"/>
                          </a:solidFill>
                          <a:latin typeface="微软雅黑" panose="020B0503020204020204" charset="-122"/>
                          <a:ea typeface="微软雅黑" panose="020B0503020204020204" charset="-122"/>
                        </a:rPr>
                        <a:t>应用层</a:t>
                      </a:r>
                      <a:endParaRPr lang="zh-CN" altLang="en-US" sz="1800" b="0" spc="130">
                        <a:solidFill>
                          <a:srgbClr val="404040"/>
                        </a:solidFill>
                        <a:latin typeface="微软雅黑" panose="020B0503020204020204" charset="-122"/>
                        <a:ea typeface="微软雅黑" panose="020B0503020204020204" charset="-122"/>
                      </a:endParaRPr>
                    </a:p>
                  </a:txBody>
                  <a:tcPr marL="215900" marR="215900" marT="133350" marB="133350" anchor="ctr">
                    <a:lnL w="19050" cap="rnd">
                      <a:solidFill>
                        <a:srgbClr val="03A9F5"/>
                      </a:solidFill>
                      <a:prstDash val="solid"/>
                    </a:lnL>
                    <a:lnR w="3175">
                      <a:solidFill>
                        <a:srgbClr val="03A9F5"/>
                      </a:solidFill>
                      <a:prstDash val="dot"/>
                    </a:lnR>
                    <a:lnT w="19050">
                      <a:solidFill>
                        <a:srgbClr val="03A9F5"/>
                      </a:solidFill>
                      <a:prstDash val="solid"/>
                    </a:lnT>
                    <a:lnB w="3175">
                      <a:solidFill>
                        <a:srgbClr val="03A9F5"/>
                      </a:solidFill>
                      <a:prstDash val="dot"/>
                    </a:lnB>
                    <a:lnTlToBr>
                      <a:noFill/>
                    </a:lnTlToBr>
                    <a:lnBlToTr>
                      <a:noFill/>
                    </a:lnBlToTr>
                    <a:solidFill>
                      <a:srgbClr val="F2F2F2"/>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800" b="0" spc="130">
                          <a:solidFill>
                            <a:srgbClr val="404040"/>
                          </a:solidFill>
                          <a:latin typeface="微软雅黑" panose="020B0503020204020204" charset="-122"/>
                          <a:ea typeface="微软雅黑" panose="020B0503020204020204" charset="-122"/>
                        </a:rPr>
                        <a:t>用户接口</a:t>
                      </a:r>
                      <a:endParaRPr lang="zh-CN" altLang="en-US" sz="18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3175">
                      <a:solidFill>
                        <a:srgbClr val="03A9F5"/>
                      </a:solidFill>
                      <a:prstDash val="dot"/>
                    </a:lnR>
                    <a:lnT w="19050">
                      <a:solidFill>
                        <a:srgbClr val="03A9F5"/>
                      </a:solidFill>
                      <a:prstDash val="solid"/>
                    </a:lnT>
                    <a:lnB w="3175">
                      <a:solidFill>
                        <a:srgbClr val="03A9F5"/>
                      </a:solidFill>
                      <a:prstDash val="dot"/>
                    </a:lnB>
                    <a:lnTlToBr>
                      <a:noFill/>
                    </a:lnTlToBr>
                    <a:lnBlToTr>
                      <a:noFill/>
                    </a:lnBlToTr>
                    <a:solidFill>
                      <a:srgbClr val="F2F2F2"/>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800" b="0" spc="130">
                          <a:solidFill>
                            <a:srgbClr val="404040"/>
                          </a:solidFill>
                          <a:latin typeface="微软雅黑" panose="020B0503020204020204" charset="-122"/>
                          <a:ea typeface="微软雅黑" panose="020B0503020204020204" charset="-122"/>
                        </a:rPr>
                        <a:t>HTTP,FTP</a:t>
                      </a:r>
                      <a:endParaRPr lang="zh-CN" altLang="en-US" sz="18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19050" cap="rnd">
                      <a:solidFill>
                        <a:srgbClr val="03A9F5"/>
                      </a:solidFill>
                      <a:prstDash val="solid"/>
                    </a:lnR>
                    <a:lnT w="19050">
                      <a:solidFill>
                        <a:srgbClr val="03A9F5"/>
                      </a:solidFill>
                      <a:prstDash val="solid"/>
                    </a:lnT>
                    <a:lnB w="3175">
                      <a:solidFill>
                        <a:srgbClr val="03A9F5"/>
                      </a:solidFill>
                      <a:prstDash val="dot"/>
                    </a:lnB>
                    <a:lnTlToBr>
                      <a:noFill/>
                    </a:lnTlToBr>
                    <a:lnBlToTr>
                      <a:noFill/>
                    </a:lnBlToTr>
                    <a:solidFill>
                      <a:srgbClr val="F2F2F2"/>
                    </a:solidFill>
                  </a:tcPr>
                </a:tc>
              </a:tr>
              <a:tr h="57721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表示层</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19050" cap="rnd">
                      <a:solidFill>
                        <a:srgbClr val="03A9F5"/>
                      </a:solidFill>
                      <a:prstDash val="solid"/>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数据表示形式的控制、特定功能的实现如-加密</a:t>
                      </a:r>
                      <a:endParaRPr lang="zh-CN" altLang="en-US" sz="1700" b="0" spc="130">
                        <a:solidFill>
                          <a:srgbClr val="404040"/>
                        </a:solidFill>
                        <a:latin typeface="微软雅黑" panose="020B0503020204020204" charset="-122"/>
                        <a:ea typeface="微软雅黑" panose="020B0503020204020204" charset="-122"/>
                        <a:cs typeface="微软雅黑" panose="020B0503020204020204" charset="-122"/>
                      </a:endParaRPr>
                    </a:p>
                  </a:txBody>
                  <a:tcPr marL="215900" marR="215900" marT="133350" marB="133350"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ASCII,JPEG</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19050" cap="rnd">
                      <a:solidFill>
                        <a:srgbClr val="03A9F5"/>
                      </a:solidFill>
                      <a:prstDash val="solid"/>
                    </a:lnR>
                    <a:lnT w="3175">
                      <a:solidFill>
                        <a:srgbClr val="03A9F5"/>
                      </a:solidFill>
                      <a:prstDash val="dot"/>
                    </a:lnT>
                    <a:lnB w="3175">
                      <a:solidFill>
                        <a:srgbClr val="03A9F5"/>
                      </a:solidFill>
                      <a:prstDash val="dot"/>
                    </a:lnB>
                    <a:lnTlToBr>
                      <a:noFill/>
                    </a:lnTlToBr>
                    <a:lnBlToTr>
                      <a:noFill/>
                    </a:lnBlToTr>
                    <a:solidFill>
                      <a:srgbClr val="FFFFFF"/>
                    </a:solidFill>
                  </a:tcPr>
                </a:tc>
              </a:tr>
              <a:tr h="57721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会话层</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19050" cap="rnd">
                      <a:solidFill>
                        <a:srgbClr val="03A9F5"/>
                      </a:solidFill>
                      <a:prstDash val="solid"/>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2F2F2"/>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对应用会话的管理、同步</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2F2F2"/>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NFS</a:t>
                      </a:r>
                      <a:endParaRPr lang="zh-CN" altLang="en-US" sz="1700" b="0" spc="130">
                        <a:solidFill>
                          <a:srgbClr val="404040"/>
                        </a:solidFill>
                        <a:latin typeface="微软雅黑" panose="020B0503020204020204" charset="-122"/>
                        <a:ea typeface="微软雅黑" panose="020B0503020204020204" charset="-122"/>
                        <a:cs typeface="微软雅黑" panose="020B0503020204020204" charset="-122"/>
                      </a:endParaRPr>
                    </a:p>
                  </a:txBody>
                  <a:tcPr marL="215900" marR="215900" marT="133350" marB="133350" anchor="ctr">
                    <a:lnL w="3175">
                      <a:solidFill>
                        <a:srgbClr val="03A9F5"/>
                      </a:solidFill>
                      <a:prstDash val="dot"/>
                    </a:lnL>
                    <a:lnR w="19050" cap="rnd">
                      <a:solidFill>
                        <a:srgbClr val="03A9F5"/>
                      </a:solidFill>
                      <a:prstDash val="solid"/>
                    </a:lnR>
                    <a:lnT w="3175">
                      <a:solidFill>
                        <a:srgbClr val="03A9F5"/>
                      </a:solidFill>
                      <a:prstDash val="dot"/>
                    </a:lnT>
                    <a:lnB w="3175">
                      <a:solidFill>
                        <a:srgbClr val="03A9F5"/>
                      </a:solidFill>
                      <a:prstDash val="dot"/>
                    </a:lnB>
                    <a:lnTlToBr>
                      <a:noFill/>
                    </a:lnTlToBr>
                    <a:lnBlToTr>
                      <a:noFill/>
                    </a:lnBlToTr>
                    <a:solidFill>
                      <a:srgbClr val="F2F2F2"/>
                    </a:solidFill>
                  </a:tcPr>
                </a:tc>
              </a:tr>
              <a:tr h="88773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传输层</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19050" cap="rnd">
                      <a:solidFill>
                        <a:srgbClr val="03A9F5"/>
                      </a:solidFill>
                      <a:prstDash val="solid"/>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选择可靠与不可靠的传输，定义端口、传输前的错误检测</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TCP,UDP</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19050" cap="rnd">
                      <a:solidFill>
                        <a:srgbClr val="03A9F5"/>
                      </a:solidFill>
                      <a:prstDash val="solid"/>
                    </a:lnR>
                    <a:lnT w="3175">
                      <a:solidFill>
                        <a:srgbClr val="03A9F5"/>
                      </a:solidFill>
                      <a:prstDash val="dot"/>
                    </a:lnT>
                    <a:lnB w="3175">
                      <a:solidFill>
                        <a:srgbClr val="03A9F5"/>
                      </a:solidFill>
                      <a:prstDash val="dot"/>
                    </a:lnB>
                    <a:lnTlToBr>
                      <a:noFill/>
                    </a:lnTlToBr>
                    <a:lnBlToTr>
                      <a:noFill/>
                    </a:lnBlToTr>
                    <a:solidFill>
                      <a:srgbClr val="FFFFFF"/>
                    </a:solidFill>
                  </a:tcPr>
                </a:tc>
              </a:tr>
              <a:tr h="57721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网络层</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19050" cap="rnd">
                      <a:solidFill>
                        <a:srgbClr val="03A9F5"/>
                      </a:solidFill>
                      <a:prstDash val="solid"/>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2F2F2"/>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提供逻辑地址、路由</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2F2F2"/>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IP,</a:t>
                      </a:r>
                      <a:r>
                        <a:rPr lang="en-US" altLang="zh-CN" sz="1700" b="0" spc="130">
                          <a:solidFill>
                            <a:srgbClr val="404040"/>
                          </a:solidFill>
                          <a:latin typeface="微软雅黑" panose="020B0503020204020204" charset="-122"/>
                          <a:ea typeface="微软雅黑" panose="020B0503020204020204" charset="-122"/>
                        </a:rPr>
                        <a:t>ICMP</a:t>
                      </a:r>
                      <a:endParaRPr lang="en-US" altLang="zh-CN" sz="17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19050" cap="rnd">
                      <a:solidFill>
                        <a:srgbClr val="03A9F5"/>
                      </a:solidFill>
                      <a:prstDash val="solid"/>
                    </a:lnR>
                    <a:lnT w="3175">
                      <a:solidFill>
                        <a:srgbClr val="03A9F5"/>
                      </a:solidFill>
                      <a:prstDash val="dot"/>
                    </a:lnT>
                    <a:lnB w="3175">
                      <a:solidFill>
                        <a:srgbClr val="03A9F5"/>
                      </a:solidFill>
                      <a:prstDash val="dot"/>
                    </a:lnB>
                    <a:lnTlToBr>
                      <a:noFill/>
                    </a:lnTlToBr>
                    <a:lnBlToTr>
                      <a:noFill/>
                    </a:lnBlToTr>
                    <a:solidFill>
                      <a:srgbClr val="F2F2F2"/>
                    </a:solidFill>
                  </a:tcPr>
                </a:tc>
              </a:tr>
              <a:tr h="88773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数据链路层</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19050" cap="rnd">
                      <a:solidFill>
                        <a:srgbClr val="03A9F5"/>
                      </a:solidFill>
                      <a:prstDash val="solid"/>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cs typeface="微软雅黑" panose="020B0503020204020204" charset="-122"/>
                        </a:rPr>
                        <a:t>成帧、用MAC地址访问媒介、错误检测与修正</a:t>
                      </a:r>
                      <a:endParaRPr lang="zh-CN" altLang="en-US" sz="1700" b="0" spc="130">
                        <a:solidFill>
                          <a:srgbClr val="404040"/>
                        </a:solidFill>
                        <a:latin typeface="微软雅黑" panose="020B0503020204020204" charset="-122"/>
                        <a:ea typeface="微软雅黑" panose="020B0503020204020204" charset="-122"/>
                        <a:cs typeface="微软雅黑" panose="020B0503020204020204" charset="-122"/>
                      </a:endParaRPr>
                    </a:p>
                  </a:txBody>
                  <a:tcPr marL="215900" marR="215900" marT="133350" marB="133350"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802.3,802.</a:t>
                      </a:r>
                      <a:r>
                        <a:rPr lang="en-US" altLang="zh-CN" sz="1700" b="0" spc="130">
                          <a:solidFill>
                            <a:srgbClr val="404040"/>
                          </a:solidFill>
                          <a:latin typeface="微软雅黑" panose="020B0503020204020204" charset="-122"/>
                          <a:ea typeface="微软雅黑" panose="020B0503020204020204" charset="-122"/>
                        </a:rPr>
                        <a:t>11</a:t>
                      </a:r>
                      <a:endParaRPr lang="en-US" altLang="zh-CN" sz="17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19050" cap="rnd">
                      <a:solidFill>
                        <a:srgbClr val="03A9F5"/>
                      </a:solidFill>
                      <a:prstDash val="solid"/>
                    </a:lnR>
                    <a:lnT w="3175">
                      <a:solidFill>
                        <a:srgbClr val="03A9F5"/>
                      </a:solidFill>
                      <a:prstDash val="dot"/>
                    </a:lnT>
                    <a:lnB w="3175">
                      <a:solidFill>
                        <a:srgbClr val="03A9F5"/>
                      </a:solidFill>
                      <a:prstDash val="dot"/>
                    </a:lnB>
                    <a:lnTlToBr>
                      <a:noFill/>
                    </a:lnTlToBr>
                    <a:lnBlToTr>
                      <a:noFill/>
                    </a:lnBlToTr>
                    <a:solidFill>
                      <a:srgbClr val="FFFFFF"/>
                    </a:solidFill>
                  </a:tcPr>
                </a:tc>
              </a:tr>
              <a:tr h="57721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物理层</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19050" cap="rnd">
                      <a:solidFill>
                        <a:srgbClr val="03A9F5"/>
                      </a:solidFill>
                      <a:prstDash val="solid"/>
                    </a:lnL>
                    <a:lnR w="3175">
                      <a:solidFill>
                        <a:srgbClr val="03A9F5"/>
                      </a:solidFill>
                      <a:prstDash val="dot"/>
                    </a:lnR>
                    <a:lnT w="3175">
                      <a:solidFill>
                        <a:srgbClr val="03A9F5"/>
                      </a:solidFill>
                      <a:prstDash val="dot"/>
                    </a:lnT>
                    <a:lnB w="19050" cap="rnd">
                      <a:solidFill>
                        <a:srgbClr val="03A9F5"/>
                      </a:solidFill>
                      <a:prstDash val="solid"/>
                    </a:lnB>
                    <a:lnTlToBr>
                      <a:noFill/>
                    </a:lnTlToBr>
                    <a:lnBlToTr>
                      <a:noFill/>
                    </a:lnBlToTr>
                    <a:solidFill>
                      <a:srgbClr val="F2F2F2"/>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设备之间的比特流的传输、物理接口、电气特性等</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3175">
                      <a:solidFill>
                        <a:srgbClr val="03A9F5"/>
                      </a:solidFill>
                      <a:prstDash val="dot"/>
                    </a:lnR>
                    <a:lnT w="3175">
                      <a:solidFill>
                        <a:srgbClr val="03A9F5"/>
                      </a:solidFill>
                      <a:prstDash val="dot"/>
                    </a:lnT>
                    <a:lnB w="19050" cap="rnd">
                      <a:solidFill>
                        <a:srgbClr val="03A9F5"/>
                      </a:solidFill>
                      <a:prstDash val="solid"/>
                    </a:lnB>
                    <a:lnTlToBr>
                      <a:noFill/>
                    </a:lnTlToBr>
                    <a:lnBlToTr>
                      <a:noFill/>
                    </a:lnBlToTr>
                    <a:solidFill>
                      <a:srgbClr val="F2F2F2"/>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bg1"/>
                          </a:solidFill>
                          <a:latin typeface="Arial" panose="020B0604020202020204" pitchFamily="34" charset="0"/>
                          <a:ea typeface="宋体" panose="02010600030101010101" pitchFamily="2" charset="-122"/>
                        </a:defRPr>
                      </a:lvl1pPr>
                      <a:lvl2pPr marL="742950" lvl="1" indent="-285750" algn="l">
                        <a:defRPr sz="2400" kern="1200">
                          <a:solidFill>
                            <a:schemeClr val="tx1"/>
                          </a:solidFill>
                        </a:defRPr>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lnSpc>
                          <a:spcPct val="120000"/>
                        </a:lnSpc>
                        <a:spcBef>
                          <a:spcPts val="0"/>
                        </a:spcBef>
                        <a:spcAft>
                          <a:spcPts val="0"/>
                        </a:spcAft>
                        <a:buFont typeface="Arial" panose="020B0604020202020204" pitchFamily="34" charset="0"/>
                        <a:buNone/>
                      </a:pPr>
                      <a:r>
                        <a:rPr lang="zh-CN" altLang="en-US" sz="1700" b="0" spc="130">
                          <a:solidFill>
                            <a:srgbClr val="404040"/>
                          </a:solidFill>
                          <a:latin typeface="微软雅黑" panose="020B0503020204020204" charset="-122"/>
                          <a:ea typeface="微软雅黑" panose="020B0503020204020204" charset="-122"/>
                        </a:rPr>
                        <a:t>EIA,TIA-232</a:t>
                      </a:r>
                      <a:endParaRPr lang="zh-CN" altLang="en-US" sz="1700" b="0" spc="130">
                        <a:solidFill>
                          <a:srgbClr val="404040"/>
                        </a:solidFill>
                        <a:latin typeface="微软雅黑" panose="020B0503020204020204" charset="-122"/>
                        <a:ea typeface="微软雅黑" panose="020B0503020204020204" charset="-122"/>
                      </a:endParaRPr>
                    </a:p>
                  </a:txBody>
                  <a:tcPr marL="215900" marR="215900" marT="133350" marB="133350" anchor="ctr">
                    <a:lnL w="3175">
                      <a:solidFill>
                        <a:srgbClr val="03A9F5"/>
                      </a:solidFill>
                      <a:prstDash val="dot"/>
                    </a:lnL>
                    <a:lnR w="19050" cap="rnd">
                      <a:solidFill>
                        <a:srgbClr val="03A9F5"/>
                      </a:solidFill>
                      <a:prstDash val="solid"/>
                    </a:lnR>
                    <a:lnT w="3175">
                      <a:solidFill>
                        <a:srgbClr val="03A9F5"/>
                      </a:solidFill>
                      <a:prstDash val="dot"/>
                    </a:lnT>
                    <a:lnB w="19050" cap="rnd">
                      <a:solidFill>
                        <a:srgbClr val="03A9F5"/>
                      </a:solidFill>
                      <a:prstDash val="solid"/>
                    </a:lnB>
                    <a:lnTlToBr>
                      <a:noFill/>
                    </a:lnTlToBr>
                    <a:lnBlToTr>
                      <a:noFill/>
                    </a:lnBlToTr>
                    <a:solidFill>
                      <a:srgbClr val="F2F2F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TCP/IP</a:t>
            </a:r>
            <a:r>
              <a:rPr lang="zh-CN" altLang="en-US" dirty="0"/>
              <a:t>协议簇</a:t>
            </a:r>
            <a:endParaRPr lang="zh-CN" altLang="en-US" dirty="0"/>
          </a:p>
        </p:txBody>
      </p:sp>
      <p:pic>
        <p:nvPicPr>
          <p:cNvPr id="4" name="图片 3"/>
          <p:cNvPicPr>
            <a:picLocks noChangeAspect="1"/>
          </p:cNvPicPr>
          <p:nvPr/>
        </p:nvPicPr>
        <p:blipFill>
          <a:blip r:embed="rId1"/>
          <a:stretch>
            <a:fillRect/>
          </a:stretch>
        </p:blipFill>
        <p:spPr>
          <a:xfrm>
            <a:off x="563880" y="1398270"/>
            <a:ext cx="9018270" cy="45389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本章内容</a:t>
            </a:r>
            <a:endParaRPr lang="zh-CN" altLang="en-US"/>
          </a:p>
        </p:txBody>
      </p:sp>
      <p:sp>
        <p:nvSpPr>
          <p:cNvPr id="3" name="内容占位符 2"/>
          <p:cNvSpPr>
            <a:spLocks noGrp="1"/>
          </p:cNvSpPr>
          <p:nvPr>
            <p:ph idx="1"/>
          </p:nvPr>
        </p:nvSpPr>
        <p:spPr>
          <a:xfrm>
            <a:off x="838200" y="1465580"/>
            <a:ext cx="10515600" cy="4856480"/>
          </a:xfrm>
        </p:spPr>
        <p:txBody>
          <a:bodyPr>
            <a:normAutofit/>
          </a:bodyPr>
          <a:lstStyle/>
          <a:p>
            <a:r>
              <a:rPr lang="zh-CN" altLang="en-US" dirty="0"/>
              <a:t>计算机组成</a:t>
            </a:r>
            <a:endParaRPr lang="en-US" altLang="zh-CN" dirty="0"/>
          </a:p>
          <a:p>
            <a:r>
              <a:rPr lang="zh-CN" altLang="en-US" dirty="0"/>
              <a:t>计算机网络</a:t>
            </a:r>
            <a:endParaRPr lang="en-US" altLang="zh-CN" dirty="0"/>
          </a:p>
          <a:p>
            <a:r>
              <a:rPr lang="en-US" altLang="zh-CN" dirty="0"/>
              <a:t>Web</a:t>
            </a:r>
            <a:r>
              <a:rPr lang="zh-CN" altLang="en-US" dirty="0"/>
              <a:t>开发</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IP</a:t>
            </a:r>
            <a:r>
              <a:rPr lang="zh-CN" altLang="en-US" dirty="0">
                <a:sym typeface="+mn-ea"/>
              </a:rPr>
              <a:t>地址</a:t>
            </a:r>
            <a:endParaRPr lang="zh-CN" altLang="en-US"/>
          </a:p>
        </p:txBody>
      </p:sp>
      <p:sp>
        <p:nvSpPr>
          <p:cNvPr id="3" name="内容占位符 2"/>
          <p:cNvSpPr>
            <a:spLocks noGrp="1"/>
          </p:cNvSpPr>
          <p:nvPr>
            <p:ph idx="1"/>
          </p:nvPr>
        </p:nvSpPr>
        <p:spPr/>
        <p:txBody>
          <a:bodyPr/>
          <a:lstStyle/>
          <a:p>
            <a:r>
              <a:rPr lang="en-US" altLang="zh-CN" dirty="0">
                <a:cs typeface="微软雅黑" panose="020B0503020204020204" charset="-122"/>
                <a:sym typeface="+mn-ea"/>
              </a:rPr>
              <a:t>IP</a:t>
            </a:r>
            <a:r>
              <a:rPr lang="zh-CN" altLang="en-US" dirty="0">
                <a:cs typeface="微软雅黑" panose="020B0503020204020204" charset="-122"/>
                <a:sym typeface="+mn-ea"/>
              </a:rPr>
              <a:t>地址由</a:t>
            </a:r>
            <a:r>
              <a:rPr lang="en-US" altLang="zh-CN" dirty="0">
                <a:cs typeface="微软雅黑" panose="020B0503020204020204" charset="-122"/>
                <a:sym typeface="+mn-ea"/>
              </a:rPr>
              <a:t>32</a:t>
            </a:r>
            <a:r>
              <a:rPr lang="zh-CN" altLang="en-US" dirty="0">
                <a:cs typeface="微软雅黑" panose="020B0503020204020204" charset="-122"/>
                <a:sym typeface="+mn-ea"/>
              </a:rPr>
              <a:t>位二进制（</a:t>
            </a:r>
            <a:r>
              <a:rPr lang="en-US" altLang="zh-CN" dirty="0">
                <a:cs typeface="微软雅黑" panose="020B0503020204020204" charset="-122"/>
                <a:sym typeface="+mn-ea"/>
              </a:rPr>
              <a:t>32bit</a:t>
            </a:r>
            <a:r>
              <a:rPr lang="zh-CN" altLang="en-US" dirty="0">
                <a:cs typeface="微软雅黑" panose="020B0503020204020204" charset="-122"/>
                <a:sym typeface="+mn-ea"/>
              </a:rPr>
              <a:t>）组成，是计算机的唯一标识</a:t>
            </a:r>
            <a:endParaRPr lang="zh-CN" altLang="en-US" dirty="0">
              <a:cs typeface="微软雅黑" panose="020B0503020204020204" charset="-122"/>
              <a:sym typeface="+mn-ea"/>
            </a:endParaRPr>
          </a:p>
          <a:p>
            <a:r>
              <a:rPr lang="zh-CN" altLang="en-US" dirty="0">
                <a:cs typeface="微软雅黑" panose="020B0503020204020204" charset="-122"/>
              </a:rPr>
              <a:t>为了方便记忆，在实际配置和查看时采用点分十进制</a:t>
            </a:r>
            <a:endParaRPr lang="zh-CN" altLang="en-US" dirty="0">
              <a:cs typeface="微软雅黑" panose="020B0503020204020204" charset="-122"/>
            </a:endParaRPr>
          </a:p>
        </p:txBody>
      </p:sp>
      <p:pic>
        <p:nvPicPr>
          <p:cNvPr id="5" name="图片 4"/>
          <p:cNvPicPr>
            <a:picLocks noChangeAspect="1"/>
          </p:cNvPicPr>
          <p:nvPr/>
        </p:nvPicPr>
        <p:blipFill>
          <a:blip r:embed="rId1"/>
          <a:stretch>
            <a:fillRect/>
          </a:stretch>
        </p:blipFill>
        <p:spPr>
          <a:xfrm>
            <a:off x="7556557" y="3000375"/>
            <a:ext cx="4095750" cy="2616200"/>
          </a:xfrm>
          <a:prstGeom prst="rect">
            <a:avLst/>
          </a:prstGeom>
        </p:spPr>
      </p:pic>
      <p:pic>
        <p:nvPicPr>
          <p:cNvPr id="6" name="图片 5"/>
          <p:cNvPicPr>
            <a:picLocks noChangeAspect="1"/>
          </p:cNvPicPr>
          <p:nvPr/>
        </p:nvPicPr>
        <p:blipFill>
          <a:blip r:embed="rId2"/>
          <a:stretch>
            <a:fillRect/>
          </a:stretch>
        </p:blipFill>
        <p:spPr>
          <a:xfrm>
            <a:off x="1299845" y="3000375"/>
            <a:ext cx="5686425" cy="1511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IP</a:t>
            </a:r>
            <a:r>
              <a:rPr lang="zh-CN" altLang="en-US" dirty="0">
                <a:sym typeface="+mn-ea"/>
              </a:rPr>
              <a:t>地址的组成</a:t>
            </a:r>
            <a:endParaRPr lang="zh-CN" altLang="en-US"/>
          </a:p>
        </p:txBody>
      </p:sp>
      <p:sp>
        <p:nvSpPr>
          <p:cNvPr id="3" name="内容占位符 2"/>
          <p:cNvSpPr>
            <a:spLocks noGrp="1"/>
          </p:cNvSpPr>
          <p:nvPr>
            <p:ph idx="1"/>
          </p:nvPr>
        </p:nvSpPr>
        <p:spPr/>
        <p:txBody>
          <a:bodyPr/>
          <a:lstStyle/>
          <a:p>
            <a:pPr lvl="0" eaLnBrk="1" hangingPunct="1"/>
            <a:r>
              <a:rPr lang="en-US" altLang="zh-CN" sz="2800" dirty="0">
                <a:sym typeface="+mn-ea"/>
              </a:rPr>
              <a:t>IP</a:t>
            </a:r>
            <a:r>
              <a:rPr lang="zh-CN" altLang="en-US" sz="2800" dirty="0">
                <a:sym typeface="+mn-ea"/>
              </a:rPr>
              <a:t>地址由两部分组成</a:t>
            </a:r>
            <a:endParaRPr lang="zh-CN" altLang="en-US" sz="2800" dirty="0"/>
          </a:p>
          <a:p>
            <a:pPr lvl="1" eaLnBrk="1" hangingPunct="1"/>
            <a:r>
              <a:rPr lang="zh-CN" altLang="en-US" sz="2800" dirty="0">
                <a:sym typeface="+mn-ea"/>
              </a:rPr>
              <a:t>网络部分（</a:t>
            </a:r>
            <a:r>
              <a:rPr lang="en-US" altLang="zh-CN" sz="2800" dirty="0">
                <a:sym typeface="+mn-ea"/>
              </a:rPr>
              <a:t>NETWORK</a:t>
            </a:r>
            <a:r>
              <a:rPr lang="zh-CN" altLang="en-US" sz="2800" dirty="0">
                <a:sym typeface="+mn-ea"/>
              </a:rPr>
              <a:t>）</a:t>
            </a:r>
            <a:endParaRPr lang="zh-CN" altLang="en-US" sz="2800" dirty="0"/>
          </a:p>
          <a:p>
            <a:pPr lvl="1" eaLnBrk="1" hangingPunct="1"/>
            <a:r>
              <a:rPr lang="zh-CN" altLang="en-US" sz="2800" dirty="0">
                <a:sym typeface="+mn-ea"/>
              </a:rPr>
              <a:t>主机部分（</a:t>
            </a:r>
            <a:r>
              <a:rPr lang="en-US" altLang="zh-CN" sz="2800" dirty="0">
                <a:sym typeface="+mn-ea"/>
              </a:rPr>
              <a:t>HOST</a:t>
            </a:r>
            <a:r>
              <a:rPr lang="zh-CN" altLang="en-US" sz="2800" dirty="0">
                <a:sym typeface="+mn-ea"/>
              </a:rPr>
              <a:t>）</a:t>
            </a:r>
            <a:endParaRPr lang="zh-CN" altLang="en-US" sz="2800" dirty="0">
              <a:sym typeface="+mn-ea"/>
            </a:endParaRPr>
          </a:p>
          <a:p>
            <a:pPr lvl="1" eaLnBrk="1" hangingPunct="1"/>
            <a:endParaRPr lang="zh-CN" altLang="en-US" dirty="0"/>
          </a:p>
        </p:txBody>
      </p:sp>
      <p:pic>
        <p:nvPicPr>
          <p:cNvPr id="6" name="图片 5"/>
          <p:cNvPicPr>
            <a:picLocks noChangeAspect="1"/>
          </p:cNvPicPr>
          <p:nvPr/>
        </p:nvPicPr>
        <p:blipFill>
          <a:blip r:embed="rId1"/>
          <a:stretch>
            <a:fillRect/>
          </a:stretch>
        </p:blipFill>
        <p:spPr>
          <a:xfrm>
            <a:off x="1616075" y="3197860"/>
            <a:ext cx="3140075" cy="3074670"/>
          </a:xfrm>
          <a:prstGeom prst="rect">
            <a:avLst/>
          </a:prstGeom>
        </p:spPr>
      </p:pic>
      <p:pic>
        <p:nvPicPr>
          <p:cNvPr id="4" name="图片 3"/>
          <p:cNvPicPr>
            <a:picLocks noChangeAspect="1"/>
          </p:cNvPicPr>
          <p:nvPr/>
        </p:nvPicPr>
        <p:blipFill>
          <a:blip r:embed="rId2"/>
          <a:stretch>
            <a:fillRect/>
          </a:stretch>
        </p:blipFill>
        <p:spPr>
          <a:xfrm>
            <a:off x="6842760" y="218440"/>
            <a:ext cx="3768090" cy="3050540"/>
          </a:xfrm>
          <a:prstGeom prst="rect">
            <a:avLst/>
          </a:prstGeom>
        </p:spPr>
      </p:pic>
      <p:pic>
        <p:nvPicPr>
          <p:cNvPr id="82948" name="Picture 4" descr="D:\201102\网络基础\素材\TCP-IP属性.tif"/>
          <p:cNvPicPr>
            <a:picLocks noChangeAspect="1"/>
          </p:cNvPicPr>
          <p:nvPr/>
        </p:nvPicPr>
        <p:blipFill>
          <a:blip r:embed="rId3"/>
          <a:stretch>
            <a:fillRect/>
          </a:stretch>
        </p:blipFill>
        <p:spPr>
          <a:xfrm>
            <a:off x="5756593" y="2576830"/>
            <a:ext cx="3924300" cy="4086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wipe(up)">
                                      <p:cBhvr>
                                        <p:cTn id="7"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IP</a:t>
            </a:r>
            <a:r>
              <a:rPr lang="zh-CN" altLang="en-US"/>
              <a:t>配置</a:t>
            </a:r>
            <a:endParaRPr lang="zh-CN" altLang="en-US"/>
          </a:p>
        </p:txBody>
      </p:sp>
      <p:sp>
        <p:nvSpPr>
          <p:cNvPr id="3" name="内容占位符 2"/>
          <p:cNvSpPr>
            <a:spLocks noGrp="1"/>
          </p:cNvSpPr>
          <p:nvPr>
            <p:ph idx="1"/>
          </p:nvPr>
        </p:nvSpPr>
        <p:spPr>
          <a:xfrm>
            <a:off x="838200" y="977550"/>
            <a:ext cx="10515600" cy="4351338"/>
          </a:xfrm>
        </p:spPr>
        <p:txBody>
          <a:bodyPr/>
          <a:lstStyle/>
          <a:p>
            <a:pPr eaLnBrk="1" hangingPunct="1">
              <a:spcBef>
                <a:spcPts val="675"/>
              </a:spcBef>
            </a:pPr>
            <a:r>
              <a:rPr lang="zh-CN" altLang="en-US" dirty="0">
                <a:cs typeface="微软雅黑" panose="020B0503020204020204" charset="-122"/>
                <a:sym typeface="+mn-ea"/>
              </a:rPr>
              <a:t>主机唯一的标识，保证主机间正常通信 </a:t>
            </a:r>
            <a:endParaRPr lang="zh-CN" altLang="en-US" dirty="0">
              <a:cs typeface="微软雅黑" panose="020B0503020204020204" charset="-122"/>
            </a:endParaRPr>
          </a:p>
          <a:p>
            <a:pPr eaLnBrk="1" hangingPunct="1">
              <a:spcBef>
                <a:spcPts val="675"/>
              </a:spcBef>
            </a:pPr>
            <a:r>
              <a:rPr lang="zh-CN" altLang="en-US" dirty="0">
                <a:cs typeface="微软雅黑" panose="020B0503020204020204" charset="-122"/>
                <a:sym typeface="+mn-ea"/>
              </a:rPr>
              <a:t>一种网络编码，用来确定网络中一个节点</a:t>
            </a:r>
            <a:endParaRPr lang="zh-CN" altLang="en-US" dirty="0">
              <a:cs typeface="微软雅黑" panose="020B0503020204020204" charset="-122"/>
            </a:endParaRPr>
          </a:p>
          <a:p>
            <a:pPr lvl="0" eaLnBrk="1" hangingPunct="1"/>
            <a:r>
              <a:rPr lang="en-US" altLang="zh-CN" sz="2800" dirty="0">
                <a:sym typeface="+mn-ea"/>
              </a:rPr>
              <a:t>IP</a:t>
            </a:r>
            <a:r>
              <a:rPr lang="zh-CN" altLang="en-US" sz="2800" dirty="0">
                <a:sym typeface="+mn-ea"/>
              </a:rPr>
              <a:t>地址由两部分组成</a:t>
            </a:r>
            <a:endParaRPr lang="zh-CN" altLang="en-US" sz="2800" dirty="0"/>
          </a:p>
          <a:p>
            <a:pPr lvl="1" eaLnBrk="1" hangingPunct="1"/>
            <a:r>
              <a:rPr lang="zh-CN" altLang="en-US" sz="2800" dirty="0">
                <a:sym typeface="+mn-ea"/>
              </a:rPr>
              <a:t>网络部分（</a:t>
            </a:r>
            <a:r>
              <a:rPr lang="en-US" altLang="zh-CN" sz="2800" dirty="0">
                <a:sym typeface="+mn-ea"/>
              </a:rPr>
              <a:t>NETWORK</a:t>
            </a:r>
            <a:r>
              <a:rPr lang="zh-CN" altLang="en-US" sz="2800" dirty="0">
                <a:sym typeface="+mn-ea"/>
              </a:rPr>
              <a:t>）</a:t>
            </a:r>
            <a:endParaRPr lang="zh-CN" altLang="en-US" sz="2800" dirty="0"/>
          </a:p>
          <a:p>
            <a:pPr lvl="1" eaLnBrk="1" hangingPunct="1"/>
            <a:r>
              <a:rPr lang="zh-CN" altLang="en-US" sz="2800" dirty="0">
                <a:sym typeface="+mn-ea"/>
              </a:rPr>
              <a:t>主机部分（</a:t>
            </a:r>
            <a:r>
              <a:rPr lang="en-US" altLang="zh-CN" sz="2800" dirty="0">
                <a:sym typeface="+mn-ea"/>
              </a:rPr>
              <a:t>HOST</a:t>
            </a:r>
            <a:r>
              <a:rPr lang="zh-CN" altLang="en-US" sz="2800" dirty="0">
                <a:sym typeface="+mn-ea"/>
              </a:rPr>
              <a:t>）</a:t>
            </a:r>
            <a:endParaRPr lang="zh-CN" altLang="en-US">
              <a:cs typeface="微软雅黑" panose="020B0503020204020204" charset="-122"/>
            </a:endParaRPr>
          </a:p>
        </p:txBody>
      </p:sp>
      <p:pic>
        <p:nvPicPr>
          <p:cNvPr id="4" name="图片 3"/>
          <p:cNvPicPr>
            <a:picLocks noChangeAspect="1"/>
          </p:cNvPicPr>
          <p:nvPr/>
        </p:nvPicPr>
        <p:blipFill>
          <a:blip r:embed="rId1"/>
          <a:stretch>
            <a:fillRect/>
          </a:stretch>
        </p:blipFill>
        <p:spPr>
          <a:xfrm>
            <a:off x="7770495" y="258445"/>
            <a:ext cx="3768090" cy="3050540"/>
          </a:xfrm>
          <a:prstGeom prst="rect">
            <a:avLst/>
          </a:prstGeom>
        </p:spPr>
      </p:pic>
      <p:pic>
        <p:nvPicPr>
          <p:cNvPr id="5" name="图片 4"/>
          <p:cNvPicPr>
            <a:picLocks noChangeAspect="1"/>
          </p:cNvPicPr>
          <p:nvPr/>
        </p:nvPicPr>
        <p:blipFill>
          <a:blip r:embed="rId2"/>
          <a:stretch>
            <a:fillRect/>
          </a:stretch>
        </p:blipFill>
        <p:spPr>
          <a:xfrm>
            <a:off x="1562735" y="3778250"/>
            <a:ext cx="2941320" cy="1615440"/>
          </a:xfrm>
          <a:prstGeom prst="rect">
            <a:avLst/>
          </a:prstGeom>
        </p:spPr>
      </p:pic>
      <p:pic>
        <p:nvPicPr>
          <p:cNvPr id="82948" name="Picture 4" descr="D:\201102\网络基础\素材\TCP-IP属性.tif"/>
          <p:cNvPicPr>
            <a:picLocks noChangeAspect="1"/>
          </p:cNvPicPr>
          <p:nvPr/>
        </p:nvPicPr>
        <p:blipFill>
          <a:blip r:embed="rId3"/>
          <a:stretch>
            <a:fillRect/>
          </a:stretch>
        </p:blipFill>
        <p:spPr>
          <a:xfrm>
            <a:off x="5467033" y="2543175"/>
            <a:ext cx="3924300" cy="4086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wipe(up)">
                                      <p:cBhvr>
                                        <p:cTn id="7"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IP</a:t>
            </a:r>
            <a:r>
              <a:rPr lang="zh-CN" altLang="en-US"/>
              <a:t>地址分类</a:t>
            </a:r>
            <a:endParaRPr lang="zh-CN" altLang="en-US"/>
          </a:p>
        </p:txBody>
      </p:sp>
      <p:sp>
        <p:nvSpPr>
          <p:cNvPr id="3" name="内容占位符 2"/>
          <p:cNvSpPr>
            <a:spLocks noGrp="1"/>
          </p:cNvSpPr>
          <p:nvPr>
            <p:ph idx="1"/>
          </p:nvPr>
        </p:nvSpPr>
        <p:spPr>
          <a:xfrm>
            <a:off x="838200" y="984885"/>
            <a:ext cx="11204575" cy="5573395"/>
          </a:xfrm>
        </p:spPr>
        <p:txBody>
          <a:bodyPr>
            <a:normAutofit fontScale="90000"/>
          </a:bodyPr>
          <a:lstStyle/>
          <a:p>
            <a:pPr>
              <a:lnSpc>
                <a:spcPct val="110000"/>
              </a:lnSpc>
            </a:pPr>
            <a:r>
              <a:rPr lang="zh-CN" altLang="en-US" dirty="0"/>
              <a:t>A类</a:t>
            </a:r>
            <a:endParaRPr lang="zh-CN" altLang="en-US" dirty="0"/>
          </a:p>
          <a:p>
            <a:pPr lvl="1">
              <a:lnSpc>
                <a:spcPct val="110000"/>
              </a:lnSpc>
            </a:pPr>
            <a:r>
              <a:rPr lang="zh-CN" altLang="en-US" dirty="0"/>
              <a:t>地址范围1.0.0.1到127.255.255.25</a:t>
            </a:r>
            <a:r>
              <a:rPr lang="en-US" altLang="zh-CN" dirty="0"/>
              <a:t>4</a:t>
            </a:r>
            <a:r>
              <a:rPr lang="zh-CN" altLang="en-US" dirty="0"/>
              <a:t>，最后一个是广播地址</a:t>
            </a:r>
            <a:endParaRPr lang="zh-CN" altLang="en-US" dirty="0"/>
          </a:p>
          <a:p>
            <a:pPr lvl="1">
              <a:lnSpc>
                <a:spcPct val="110000"/>
              </a:lnSpc>
            </a:pPr>
            <a:r>
              <a:rPr lang="zh-CN" altLang="en-US" dirty="0">
                <a:sym typeface="+mn-ea"/>
              </a:rPr>
              <a:t>子网掩码为</a:t>
            </a:r>
            <a:r>
              <a:rPr lang="zh-CN" altLang="en-US" dirty="0"/>
              <a:t>255.0.0.0，每个网络支持的最大主机数为2</a:t>
            </a:r>
            <a:r>
              <a:rPr lang="en-US" altLang="zh-CN" baseline="30000" dirty="0"/>
              <a:t>24</a:t>
            </a:r>
            <a:r>
              <a:rPr lang="zh-CN" altLang="en-US" dirty="0"/>
              <a:t>-2=16777214台</a:t>
            </a:r>
            <a:endParaRPr lang="zh-CN" altLang="en-US" dirty="0"/>
          </a:p>
          <a:p>
            <a:pPr>
              <a:lnSpc>
                <a:spcPct val="110000"/>
              </a:lnSpc>
            </a:pPr>
            <a:r>
              <a:rPr lang="en-US" altLang="zh-CN" dirty="0"/>
              <a:t>B</a:t>
            </a:r>
            <a:r>
              <a:rPr lang="zh-CN" altLang="en-US" dirty="0"/>
              <a:t>类</a:t>
            </a:r>
            <a:endParaRPr lang="zh-CN" altLang="en-US" dirty="0"/>
          </a:p>
          <a:p>
            <a:pPr lvl="1">
              <a:lnSpc>
                <a:spcPct val="110000"/>
              </a:lnSpc>
            </a:pPr>
            <a:r>
              <a:rPr lang="zh-CN" altLang="en-US" dirty="0"/>
              <a:t>地址范围128.0.0.1-191.255.255.254，</a:t>
            </a:r>
            <a:r>
              <a:rPr lang="zh-CN" altLang="en-US" dirty="0">
                <a:sym typeface="+mn-ea"/>
              </a:rPr>
              <a:t>最后一个是广播地址</a:t>
            </a:r>
            <a:endParaRPr lang="zh-CN" altLang="en-US" dirty="0">
              <a:sym typeface="+mn-ea"/>
            </a:endParaRPr>
          </a:p>
          <a:p>
            <a:pPr lvl="1">
              <a:lnSpc>
                <a:spcPct val="110000"/>
              </a:lnSpc>
            </a:pPr>
            <a:r>
              <a:rPr lang="zh-CN" altLang="en-US" dirty="0">
                <a:sym typeface="+mn-ea"/>
              </a:rPr>
              <a:t>子网掩码为255.255.0.0，每个网络最大主机数为</a:t>
            </a:r>
            <a:r>
              <a:rPr lang="en-US" altLang="zh-CN" dirty="0">
                <a:sym typeface="+mn-ea"/>
              </a:rPr>
              <a:t>2</a:t>
            </a:r>
            <a:r>
              <a:rPr lang="en-US" altLang="zh-CN" baseline="30000" dirty="0">
                <a:sym typeface="+mn-ea"/>
              </a:rPr>
              <a:t>16</a:t>
            </a:r>
            <a:r>
              <a:rPr lang="en-US" altLang="zh-CN" dirty="0">
                <a:sym typeface="+mn-ea"/>
              </a:rPr>
              <a:t>-2=</a:t>
            </a:r>
            <a:r>
              <a:rPr lang="zh-CN" altLang="en-US" dirty="0">
                <a:sym typeface="+mn-ea"/>
              </a:rPr>
              <a:t>65534台</a:t>
            </a:r>
            <a:endParaRPr lang="zh-CN" altLang="en-US" dirty="0"/>
          </a:p>
          <a:p>
            <a:pPr>
              <a:lnSpc>
                <a:spcPct val="110000"/>
              </a:lnSpc>
            </a:pPr>
            <a:r>
              <a:rPr lang="en-US" altLang="zh-CN" dirty="0"/>
              <a:t>C</a:t>
            </a:r>
            <a:r>
              <a:rPr lang="zh-CN" altLang="en-US" dirty="0"/>
              <a:t>类</a:t>
            </a:r>
            <a:endParaRPr lang="zh-CN" altLang="en-US" dirty="0"/>
          </a:p>
          <a:p>
            <a:pPr lvl="1">
              <a:lnSpc>
                <a:spcPct val="110000"/>
              </a:lnSpc>
            </a:pPr>
            <a:r>
              <a:rPr lang="zh-CN" altLang="en-US" dirty="0"/>
              <a:t>地址范围192.0.0.1-223.255.255.254</a:t>
            </a:r>
            <a:r>
              <a:rPr lang="zh-CN" altLang="en-US" dirty="0">
                <a:sym typeface="+mn-ea"/>
              </a:rPr>
              <a:t>，最后一个是广播地址</a:t>
            </a:r>
            <a:endParaRPr lang="zh-CN" altLang="en-US" dirty="0"/>
          </a:p>
          <a:p>
            <a:pPr lvl="1">
              <a:lnSpc>
                <a:spcPct val="110000"/>
              </a:lnSpc>
            </a:pPr>
            <a:r>
              <a:rPr lang="zh-CN" altLang="en-US" dirty="0"/>
              <a:t>子网掩码为255.255.255.0，每个网络最大主机数为2</a:t>
            </a:r>
            <a:r>
              <a:rPr lang="en-US" altLang="zh-CN" baseline="30000" dirty="0"/>
              <a:t>8</a:t>
            </a:r>
            <a:r>
              <a:rPr lang="zh-CN" altLang="en-US" dirty="0"/>
              <a:t>-2=254台</a:t>
            </a:r>
            <a:endParaRPr lang="zh-CN" altLang="en-US" dirty="0"/>
          </a:p>
          <a:p>
            <a:pPr>
              <a:lnSpc>
                <a:spcPct val="110000"/>
              </a:lnSpc>
            </a:pPr>
            <a:r>
              <a:rPr lang="en-US" altLang="zh-CN" dirty="0"/>
              <a:t>D</a:t>
            </a:r>
            <a:r>
              <a:rPr lang="zh-CN" altLang="en-US" dirty="0"/>
              <a:t>类</a:t>
            </a:r>
            <a:r>
              <a:rPr lang="en-US" altLang="zh-CN" dirty="0"/>
              <a:t>: </a:t>
            </a:r>
            <a:r>
              <a:rPr lang="zh-CN" altLang="en-US" dirty="0">
                <a:sym typeface="+mn-ea"/>
              </a:rPr>
              <a:t>地址</a:t>
            </a:r>
            <a:r>
              <a:rPr lang="zh-CN" altLang="en-US" dirty="0"/>
              <a:t>范围从224.0.0.0到239.255.255.255，为组播地址</a:t>
            </a:r>
            <a:endParaRPr lang="zh-CN" altLang="en-US" dirty="0"/>
          </a:p>
          <a:p>
            <a:pPr>
              <a:lnSpc>
                <a:spcPct val="110000"/>
              </a:lnSpc>
            </a:pPr>
            <a:r>
              <a:rPr lang="en-US" altLang="zh-CN" dirty="0"/>
              <a:t>E</a:t>
            </a:r>
            <a:r>
              <a:rPr lang="zh-CN" altLang="en-US" dirty="0"/>
              <a:t>类</a:t>
            </a:r>
            <a:r>
              <a:rPr lang="en-US" altLang="zh-CN" dirty="0"/>
              <a:t>: </a:t>
            </a:r>
            <a:r>
              <a:rPr lang="zh-CN" altLang="en-US" dirty="0">
                <a:sym typeface="+mn-ea"/>
              </a:rPr>
              <a:t>地址范围从2</a:t>
            </a:r>
            <a:r>
              <a:rPr lang="en-US" altLang="zh-CN" dirty="0">
                <a:sym typeface="+mn-ea"/>
              </a:rPr>
              <a:t>40</a:t>
            </a:r>
            <a:r>
              <a:rPr lang="zh-CN" altLang="en-US" dirty="0">
                <a:sym typeface="+mn-ea"/>
              </a:rPr>
              <a:t>.0.0.0到2</a:t>
            </a:r>
            <a:r>
              <a:rPr lang="en-US" altLang="zh-CN" dirty="0">
                <a:sym typeface="+mn-ea"/>
              </a:rPr>
              <a:t>55</a:t>
            </a:r>
            <a:r>
              <a:rPr lang="zh-CN" altLang="en-US" dirty="0">
                <a:sym typeface="+mn-ea"/>
              </a:rPr>
              <a:t>.255.255.25</a:t>
            </a:r>
            <a:r>
              <a:rPr lang="en-US" altLang="zh-CN" dirty="0">
                <a:sym typeface="+mn-ea"/>
              </a:rPr>
              <a:t>4,</a:t>
            </a:r>
            <a:r>
              <a:rPr lang="zh-CN" altLang="en-US" dirty="0">
                <a:sym typeface="+mn-ea"/>
              </a:rPr>
              <a:t>为保留地址，用于将来和实验</a:t>
            </a:r>
            <a:endParaRPr lang="zh-CN" altLang="en-US" dirty="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特殊</a:t>
            </a:r>
            <a:r>
              <a:rPr lang="en-US" altLang="zh-CN"/>
              <a:t>IP</a:t>
            </a:r>
            <a:endParaRPr lang="en-US" altLang="zh-CN"/>
          </a:p>
        </p:txBody>
      </p:sp>
      <p:sp>
        <p:nvSpPr>
          <p:cNvPr id="3" name="内容占位符 2"/>
          <p:cNvSpPr>
            <a:spLocks noGrp="1"/>
          </p:cNvSpPr>
          <p:nvPr>
            <p:ph idx="1"/>
          </p:nvPr>
        </p:nvSpPr>
        <p:spPr>
          <a:xfrm>
            <a:off x="838200" y="1465580"/>
            <a:ext cx="10515600" cy="4571365"/>
          </a:xfrm>
        </p:spPr>
        <p:txBody>
          <a:bodyPr/>
          <a:lstStyle/>
          <a:p>
            <a:pPr>
              <a:lnSpc>
                <a:spcPct val="150000"/>
              </a:lnSpc>
            </a:pPr>
            <a:r>
              <a:rPr lang="zh-CN" altLang="en-US" dirty="0"/>
              <a:t>127．0．0．1到127．255．255．255用于本地回路测试，表示本地主机</a:t>
            </a:r>
            <a:endParaRPr lang="zh-CN" altLang="en-US" dirty="0"/>
          </a:p>
          <a:p>
            <a:pPr>
              <a:lnSpc>
                <a:spcPct val="150000"/>
              </a:lnSpc>
            </a:pPr>
            <a:r>
              <a:rPr lang="zh-CN" altLang="en-US" dirty="0"/>
              <a:t>0.0.0.0的IP地址表示整个网络，即网络中的所有主机</a:t>
            </a:r>
            <a:endParaRPr lang="zh-CN" altLang="en-US" dirty="0"/>
          </a:p>
          <a:p>
            <a:pPr lvl="1">
              <a:lnSpc>
                <a:spcPct val="150000"/>
              </a:lnSpc>
            </a:pPr>
            <a:r>
              <a:rPr lang="zh-CN" altLang="en-US" dirty="0"/>
              <a:t>它的作用是帮助路由器发送路由表中无法查询的包。如果设置了全零网络的路由，路由表中无法查询的包都将送到全零网络的路由中去。</a:t>
            </a:r>
            <a:endParaRPr lang="zh-CN" altLang="en-US" dirty="0"/>
          </a:p>
          <a:p>
            <a:pPr lvl="0">
              <a:lnSpc>
                <a:spcPct val="150000"/>
              </a:lnSpc>
            </a:pPr>
            <a:r>
              <a:rPr lang="zh-CN" altLang="en-US" dirty="0"/>
              <a:t>主机部分为</a:t>
            </a:r>
            <a:r>
              <a:rPr lang="en-US" altLang="zh-CN" dirty="0"/>
              <a:t>255</a:t>
            </a:r>
            <a:r>
              <a:rPr lang="zh-CN" altLang="en-US" dirty="0"/>
              <a:t>的地址，表示当前网络中的广播地址</a:t>
            </a:r>
            <a:endParaRPr lang="zh-CN" altLang="en-US" dirty="0"/>
          </a:p>
          <a:p>
            <a:pPr lvl="0"/>
            <a:endParaRPr lang="zh-CN" altLang="en-US" dirty="0"/>
          </a:p>
          <a:p>
            <a:pPr lvl="0"/>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私有地址</a:t>
            </a:r>
            <a:endParaRPr lang="zh-CN" altLang="en-US"/>
          </a:p>
        </p:txBody>
      </p:sp>
      <p:sp>
        <p:nvSpPr>
          <p:cNvPr id="3" name="内容占位符 2"/>
          <p:cNvSpPr>
            <a:spLocks noGrp="1"/>
          </p:cNvSpPr>
          <p:nvPr>
            <p:ph idx="1"/>
          </p:nvPr>
        </p:nvSpPr>
        <p:spPr/>
        <p:txBody>
          <a:bodyPr/>
          <a:lstStyle/>
          <a:p>
            <a:pPr eaLnBrk="1" hangingPunct="1">
              <a:lnSpc>
                <a:spcPct val="130000"/>
              </a:lnSpc>
              <a:buSzTx/>
              <a:buFont typeface="Wingdings" panose="05000000000000000000" pitchFamily="2" charset="2"/>
            </a:pPr>
            <a:r>
              <a:rPr lang="zh-CN" altLang="en-US" sz="2800" dirty="0">
                <a:sym typeface="+mn-ea"/>
              </a:rPr>
              <a:t>满足企业用户在内部网络中使用的需求 </a:t>
            </a:r>
            <a:endParaRPr lang="zh-CN" altLang="en-US" sz="2800" dirty="0"/>
          </a:p>
          <a:p>
            <a:pPr eaLnBrk="1" hangingPunct="1">
              <a:lnSpc>
                <a:spcPct val="130000"/>
              </a:lnSpc>
              <a:buSzTx/>
              <a:buFont typeface="Wingdings" panose="05000000000000000000" pitchFamily="2" charset="2"/>
            </a:pPr>
            <a:r>
              <a:rPr lang="zh-CN" altLang="en-US" sz="2800" dirty="0">
                <a:sym typeface="+mn-ea"/>
              </a:rPr>
              <a:t>私有地址不能在</a:t>
            </a:r>
            <a:r>
              <a:rPr lang="en-US" altLang="zh-CN" sz="2800" dirty="0">
                <a:sym typeface="+mn-ea"/>
              </a:rPr>
              <a:t>Internet</a:t>
            </a:r>
            <a:r>
              <a:rPr lang="zh-CN" altLang="en-US" sz="2800" dirty="0">
                <a:sym typeface="+mn-ea"/>
              </a:rPr>
              <a:t>上使用 </a:t>
            </a:r>
            <a:endParaRPr lang="zh-CN" altLang="en-US" sz="2800" dirty="0"/>
          </a:p>
          <a:p>
            <a:pPr eaLnBrk="1" hangingPunct="1">
              <a:lnSpc>
                <a:spcPct val="130000"/>
              </a:lnSpc>
              <a:buSzTx/>
              <a:buFont typeface="Wingdings" panose="05000000000000000000" pitchFamily="2" charset="2"/>
            </a:pPr>
            <a:r>
              <a:rPr lang="zh-CN" altLang="en-US" sz="2800" dirty="0">
                <a:sym typeface="+mn-ea"/>
              </a:rPr>
              <a:t>私有地址包括</a:t>
            </a:r>
            <a:r>
              <a:rPr lang="en-US" altLang="zh-CN" sz="2800" dirty="0">
                <a:sym typeface="+mn-ea"/>
              </a:rPr>
              <a:t>3</a:t>
            </a:r>
            <a:r>
              <a:rPr lang="zh-CN" altLang="en-US" sz="2800" dirty="0">
                <a:sym typeface="+mn-ea"/>
              </a:rPr>
              <a:t>组 </a:t>
            </a:r>
            <a:endParaRPr lang="zh-CN" altLang="en-US" sz="2800" dirty="0"/>
          </a:p>
          <a:p>
            <a:pPr lvl="1" eaLnBrk="1" hangingPunct="1">
              <a:lnSpc>
                <a:spcPct val="130000"/>
              </a:lnSpc>
            </a:pPr>
            <a:r>
              <a:rPr lang="en-US" altLang="zh-CN" sz="2800" dirty="0">
                <a:sym typeface="+mn-ea"/>
              </a:rPr>
              <a:t>A</a:t>
            </a:r>
            <a:r>
              <a:rPr lang="zh-CN" altLang="en-US" sz="2800" dirty="0">
                <a:sym typeface="+mn-ea"/>
              </a:rPr>
              <a:t>类：</a:t>
            </a:r>
            <a:r>
              <a:rPr lang="en-US" altLang="zh-CN" sz="2800" dirty="0">
                <a:sym typeface="+mn-ea"/>
              </a:rPr>
              <a:t>10.0.0.0~10.255.255.255</a:t>
            </a:r>
            <a:endParaRPr lang="en-US" altLang="zh-CN" sz="2800" dirty="0"/>
          </a:p>
          <a:p>
            <a:pPr lvl="1" eaLnBrk="1" hangingPunct="1">
              <a:lnSpc>
                <a:spcPct val="130000"/>
              </a:lnSpc>
            </a:pPr>
            <a:r>
              <a:rPr lang="en-US" altLang="zh-CN" sz="2800" dirty="0">
                <a:sym typeface="+mn-ea"/>
              </a:rPr>
              <a:t>B</a:t>
            </a:r>
            <a:r>
              <a:rPr lang="zh-CN" altLang="en-US" sz="2800" dirty="0">
                <a:sym typeface="+mn-ea"/>
              </a:rPr>
              <a:t>类：</a:t>
            </a:r>
            <a:r>
              <a:rPr lang="en-US" altLang="zh-CN" sz="2800" dirty="0">
                <a:sym typeface="+mn-ea"/>
              </a:rPr>
              <a:t>172.16.0.0~172.31.255.255 </a:t>
            </a:r>
            <a:endParaRPr lang="en-US" altLang="zh-CN" sz="2800" dirty="0"/>
          </a:p>
          <a:p>
            <a:pPr lvl="1" eaLnBrk="1" hangingPunct="1">
              <a:lnSpc>
                <a:spcPct val="130000"/>
              </a:lnSpc>
            </a:pPr>
            <a:r>
              <a:rPr lang="en-US" altLang="zh-CN" sz="2800" dirty="0">
                <a:sym typeface="+mn-ea"/>
              </a:rPr>
              <a:t>C</a:t>
            </a:r>
            <a:r>
              <a:rPr lang="zh-CN" altLang="en-US" sz="2800" dirty="0">
                <a:sym typeface="+mn-ea"/>
              </a:rPr>
              <a:t>类：</a:t>
            </a:r>
            <a:r>
              <a:rPr lang="en-US" altLang="zh-CN" sz="2800" dirty="0">
                <a:sym typeface="+mn-ea"/>
              </a:rPr>
              <a:t>192.168.0.0~192.168.255.255</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IP</a:t>
            </a:r>
            <a:r>
              <a:rPr lang="zh-CN" altLang="en-US"/>
              <a:t>相关命令</a:t>
            </a:r>
            <a:endParaRPr lang="zh-CN" altLang="en-US"/>
          </a:p>
        </p:txBody>
      </p:sp>
      <p:sp>
        <p:nvSpPr>
          <p:cNvPr id="3" name="内容占位符 2"/>
          <p:cNvSpPr>
            <a:spLocks noGrp="1"/>
          </p:cNvSpPr>
          <p:nvPr>
            <p:ph idx="1"/>
          </p:nvPr>
        </p:nvSpPr>
        <p:spPr/>
        <p:txBody>
          <a:bodyPr/>
          <a:lstStyle/>
          <a:p>
            <a:pPr>
              <a:lnSpc>
                <a:spcPct val="150000"/>
              </a:lnSpc>
            </a:pPr>
            <a:r>
              <a:rPr lang="en-US" altLang="zh-CN" dirty="0" err="1"/>
              <a:t>ipconfig</a:t>
            </a:r>
            <a:r>
              <a:rPr lang="en-US" altLang="zh-CN" dirty="0"/>
              <a:t>                 </a:t>
            </a:r>
            <a:r>
              <a:rPr lang="zh-CN" altLang="en-US" dirty="0"/>
              <a:t>查看</a:t>
            </a:r>
            <a:r>
              <a:rPr lang="en-US" altLang="zh-CN" dirty="0" err="1"/>
              <a:t>ip</a:t>
            </a:r>
            <a:r>
              <a:rPr lang="zh-CN" altLang="en-US" dirty="0"/>
              <a:t>配置</a:t>
            </a:r>
            <a:endParaRPr lang="zh-CN" altLang="en-US" dirty="0"/>
          </a:p>
          <a:p>
            <a:pPr>
              <a:lnSpc>
                <a:spcPct val="150000"/>
              </a:lnSpc>
            </a:pPr>
            <a:r>
              <a:rPr lang="en-US" altLang="zh-CN" dirty="0"/>
              <a:t>ping    </a:t>
            </a:r>
            <a:r>
              <a:rPr lang="en-US" altLang="zh-CN" dirty="0" err="1"/>
              <a:t>ip</a:t>
            </a:r>
            <a:r>
              <a:rPr lang="zh-CN" altLang="en-US" dirty="0"/>
              <a:t>地址         测试网络连通性</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7270" y="2298700"/>
            <a:ext cx="6665595" cy="1325880"/>
          </a:xfrm>
        </p:spPr>
        <p:txBody>
          <a:bodyPr>
            <a:normAutofit/>
          </a:bodyPr>
          <a:lstStyle/>
          <a:p>
            <a:pPr algn="ctr"/>
            <a:r>
              <a:rPr lang="en-US" altLang="zh-CN" sz="4800" dirty="0">
                <a:solidFill>
                  <a:schemeClr val="tx1"/>
                </a:solidFill>
              </a:rPr>
              <a:t>web</a:t>
            </a:r>
            <a:r>
              <a:rPr lang="zh-CN" altLang="en-US" sz="4800" dirty="0">
                <a:solidFill>
                  <a:schemeClr val="tx1"/>
                </a:solidFill>
              </a:rPr>
              <a:t>开发基础</a:t>
            </a:r>
            <a:endParaRPr lang="zh-CN" altLang="en-US" sz="4800"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accent5">
                    <a:lumMod val="75000"/>
                  </a:schemeClr>
                </a:solidFill>
                <a:effectLst/>
                <a:cs typeface="+mj-cs"/>
                <a:sym typeface="+mn-ea"/>
              </a:rPr>
              <a:t>软件体系结构</a:t>
            </a:r>
            <a:endParaRPr lang="zh-CN" altLang="en-US">
              <a:solidFill>
                <a:schemeClr val="accent5">
                  <a:lumMod val="75000"/>
                </a:schemeClr>
              </a:solidFill>
              <a:effectLst/>
              <a:cs typeface="+mj-cs"/>
              <a:sym typeface="+mn-ea"/>
            </a:endParaRPr>
          </a:p>
        </p:txBody>
      </p:sp>
      <p:sp>
        <p:nvSpPr>
          <p:cNvPr id="4" name="文本框 3"/>
          <p:cNvSpPr txBox="1"/>
          <p:nvPr/>
        </p:nvSpPr>
        <p:spPr>
          <a:xfrm>
            <a:off x="431165" y="932815"/>
            <a:ext cx="7737475" cy="4839970"/>
          </a:xfrm>
          <a:prstGeom prst="rect">
            <a:avLst/>
          </a:prstGeom>
          <a:noFill/>
        </p:spPr>
        <p:txBody>
          <a:bodyPr wrap="square" rtlCol="0">
            <a:spAutoFit/>
          </a:bodyPr>
          <a:lstStyle/>
          <a:p>
            <a:pPr>
              <a:lnSpc>
                <a:spcPct val="150000"/>
              </a:lnSpc>
              <a:buClr>
                <a:srgbClr val="FF0000"/>
              </a:buClr>
              <a:buFont typeface="Wingdings" panose="05000000000000000000" pitchFamily="2" charset="2"/>
              <a:buChar char=""/>
            </a:pPr>
            <a:r>
              <a:rPr lang="zh-CN" altLang="en-US" sz="2400" dirty="0">
                <a:latin typeface="微软雅黑" panose="020B0503020204020204" charset="-122"/>
                <a:ea typeface="微软雅黑" panose="020B0503020204020204" charset="-122"/>
              </a:rPr>
              <a:t>单主机结构</a:t>
            </a:r>
            <a:endParaRPr lang="en-US" altLang="zh-CN" sz="2400" dirty="0">
              <a:latin typeface="微软雅黑" panose="020B0503020204020204" charset="-122"/>
              <a:ea typeface="微软雅黑" panose="020B0503020204020204" charset="-122"/>
            </a:endParaRPr>
          </a:p>
          <a:p>
            <a:pPr lvl="1">
              <a:lnSpc>
                <a:spcPct val="150000"/>
              </a:lnSpc>
              <a:buClr>
                <a:srgbClr val="FF0000"/>
              </a:buClr>
              <a:buFont typeface="Wingdings" panose="05000000000000000000" pitchFamily="2" charset="2"/>
              <a:buChar char="ü"/>
            </a:pPr>
            <a:r>
              <a:rPr lang="zh-CN" altLang="en-US" sz="2135" dirty="0">
                <a:latin typeface="微软雅黑" panose="020B0503020204020204" charset="-122"/>
                <a:ea typeface="微软雅黑" panose="020B0503020204020204" charset="-122"/>
              </a:rPr>
              <a:t>界面显示、业务逻辑和数据存取功能都是在用户主机上实现，需要下载软件并安装，易盗版</a:t>
            </a:r>
            <a:r>
              <a:rPr lang="en-US" altLang="zh-CN" sz="2135" dirty="0">
                <a:latin typeface="微软雅黑" panose="020B0503020204020204" charset="-122"/>
                <a:ea typeface="微软雅黑" panose="020B0503020204020204" charset="-122"/>
              </a:rPr>
              <a:t> </a:t>
            </a:r>
            <a:endParaRPr lang="zh-CN" altLang="zh-CN" sz="2135" dirty="0">
              <a:latin typeface="微软雅黑" panose="020B0503020204020204" charset="-122"/>
              <a:ea typeface="微软雅黑" panose="020B0503020204020204" charset="-122"/>
            </a:endParaRPr>
          </a:p>
          <a:p>
            <a:pPr>
              <a:lnSpc>
                <a:spcPct val="150000"/>
              </a:lnSpc>
              <a:buClr>
                <a:srgbClr val="FF0000"/>
              </a:buClr>
              <a:buFont typeface="Wingdings" panose="05000000000000000000" pitchFamily="2" charset="2"/>
              <a:buChar char=""/>
            </a:pPr>
            <a:r>
              <a:rPr lang="en-US" altLang="zh-CN" sz="2665" dirty="0"/>
              <a:t>Client/Server</a:t>
            </a:r>
            <a:endParaRPr lang="en-US" altLang="zh-CN" sz="2665" dirty="0"/>
          </a:p>
          <a:p>
            <a:pPr lvl="1">
              <a:lnSpc>
                <a:spcPct val="150000"/>
              </a:lnSpc>
              <a:buClr>
                <a:srgbClr val="FF0000"/>
              </a:buClr>
              <a:buFont typeface="Wingdings" panose="05000000000000000000" pitchFamily="2" charset="2"/>
              <a:buChar char="ü"/>
            </a:pPr>
            <a:r>
              <a:rPr lang="zh-CN" altLang="en-US" sz="2135" dirty="0">
                <a:latin typeface="微软雅黑" panose="020B0503020204020204" charset="-122"/>
                <a:ea typeface="微软雅黑" panose="020B0503020204020204" charset="-122"/>
              </a:rPr>
              <a:t>界面显示、业务逻辑通常在客户端处理，数据存取功能在服务端进行，需要下载安装客户端软件</a:t>
            </a:r>
            <a:endParaRPr lang="en-US" altLang="zh-CN" sz="2135" dirty="0">
              <a:latin typeface="微软雅黑" panose="020B0503020204020204" charset="-122"/>
              <a:ea typeface="微软雅黑" panose="020B0503020204020204" charset="-122"/>
            </a:endParaRPr>
          </a:p>
          <a:p>
            <a:pPr>
              <a:lnSpc>
                <a:spcPct val="150000"/>
              </a:lnSpc>
              <a:buClr>
                <a:srgbClr val="FF0000"/>
              </a:buClr>
              <a:buFont typeface="Wingdings" panose="05000000000000000000" pitchFamily="2" charset="2"/>
              <a:buChar char=""/>
            </a:pPr>
            <a:r>
              <a:rPr lang="en-US" altLang="zh-CN" sz="2665" dirty="0"/>
              <a:t>Browser/Server</a:t>
            </a:r>
            <a:endParaRPr kumimoji="1" lang="zh-CN" altLang="en-US" sz="2665" dirty="0">
              <a:latin typeface="微软雅黑" panose="020B0503020204020204" charset="-122"/>
              <a:ea typeface="微软雅黑" panose="020B0503020204020204" charset="-122"/>
              <a:cs typeface="微软雅黑" panose="020B0503020204020204" charset="-122"/>
            </a:endParaRPr>
          </a:p>
          <a:p>
            <a:pPr lvl="1">
              <a:lnSpc>
                <a:spcPct val="150000"/>
              </a:lnSpc>
              <a:buClr>
                <a:srgbClr val="FF0000"/>
              </a:buClr>
              <a:buFont typeface="Wingdings" panose="05000000000000000000" pitchFamily="2" charset="2"/>
              <a:buChar char="ü"/>
            </a:pPr>
            <a:r>
              <a:rPr kumimoji="1" sz="2135" dirty="0">
                <a:solidFill>
                  <a:schemeClr val="bg2">
                    <a:lumMod val="10000"/>
                  </a:schemeClr>
                </a:solidFill>
                <a:latin typeface="微软雅黑" panose="020B0503020204020204" charset="-122"/>
                <a:ea typeface="微软雅黑" panose="020B0503020204020204" charset="-122"/>
                <a:cs typeface="微软雅黑" panose="020B0503020204020204" charset="-122"/>
              </a:rPr>
              <a:t>只</a:t>
            </a:r>
            <a:r>
              <a:rPr kumimoji="1" lang="zh-CN" sz="2135" dirty="0">
                <a:solidFill>
                  <a:schemeClr val="bg2">
                    <a:lumMod val="10000"/>
                  </a:schemeClr>
                </a:solidFill>
                <a:latin typeface="微软雅黑" panose="020B0503020204020204" charset="-122"/>
                <a:ea typeface="微软雅黑" panose="020B0503020204020204" charset="-122"/>
                <a:cs typeface="微软雅黑" panose="020B0503020204020204" charset="-122"/>
              </a:rPr>
              <a:t>是</a:t>
            </a:r>
            <a:r>
              <a:rPr kumimoji="1" lang="zh-CN" altLang="en-US" sz="2135" dirty="0">
                <a:solidFill>
                  <a:schemeClr val="bg2">
                    <a:lumMod val="10000"/>
                  </a:schemeClr>
                </a:solidFill>
                <a:latin typeface="微软雅黑" panose="020B0503020204020204" charset="-122"/>
                <a:ea typeface="微软雅黑" panose="020B0503020204020204" charset="-122"/>
                <a:cs typeface="微软雅黑" panose="020B0503020204020204" charset="-122"/>
              </a:rPr>
              <a:t>业务逻辑和数据存取功能都在服务端进行，</a:t>
            </a:r>
            <a:r>
              <a:rPr kumimoji="1" lang="zh-CN" altLang="en-US" sz="2135" dirty="0">
                <a:solidFill>
                  <a:schemeClr val="tx1"/>
                </a:solidFill>
                <a:effectLst/>
                <a:latin typeface="微软雅黑" panose="020B0503020204020204" charset="-122"/>
                <a:ea typeface="微软雅黑" panose="020B0503020204020204" charset="-122"/>
                <a:cs typeface="微软雅黑" panose="020B0503020204020204" charset="-122"/>
              </a:rPr>
              <a:t>浏览器</a:t>
            </a:r>
            <a:r>
              <a:rPr kumimoji="1" lang="zh-CN" altLang="en-US" sz="2135" dirty="0">
                <a:solidFill>
                  <a:schemeClr val="bg2">
                    <a:lumMod val="10000"/>
                  </a:schemeClr>
                </a:solidFill>
                <a:latin typeface="微软雅黑" panose="020B0503020204020204" charset="-122"/>
                <a:ea typeface="微软雅黑" panose="020B0503020204020204" charset="-122"/>
                <a:cs typeface="微软雅黑" panose="020B0503020204020204" charset="-122"/>
              </a:rPr>
              <a:t>负责界面显示，无需再安装专门的客户端软件</a:t>
            </a:r>
            <a:endParaRPr kumimoji="1" sz="2135"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pic>
        <p:nvPicPr>
          <p:cNvPr id="11" name="图片 10" descr="pic3.jpg"/>
          <p:cNvPicPr>
            <a:picLocks noChangeAspect="1"/>
          </p:cNvPicPr>
          <p:nvPr/>
        </p:nvPicPr>
        <p:blipFill>
          <a:blip r:embed="rId1" cstate="print"/>
          <a:stretch>
            <a:fillRect/>
          </a:stretch>
        </p:blipFill>
        <p:spPr>
          <a:xfrm>
            <a:off x="8846158" y="1342800"/>
            <a:ext cx="1955309" cy="1248139"/>
          </a:xfrm>
          <a:prstGeom prst="rect">
            <a:avLst/>
          </a:prstGeom>
        </p:spPr>
      </p:pic>
      <p:pic>
        <p:nvPicPr>
          <p:cNvPr id="10" name="图片 9" descr="210916014951_small.jpg"/>
          <p:cNvPicPr>
            <a:picLocks noChangeAspect="1"/>
          </p:cNvPicPr>
          <p:nvPr/>
        </p:nvPicPr>
        <p:blipFill>
          <a:blip r:embed="rId2" cstate="print"/>
          <a:stretch>
            <a:fillRect/>
          </a:stretch>
        </p:blipFill>
        <p:spPr>
          <a:xfrm>
            <a:off x="8846132" y="2756674"/>
            <a:ext cx="1773284" cy="1344149"/>
          </a:xfrm>
          <a:prstGeom prst="rect">
            <a:avLst/>
          </a:prstGeom>
        </p:spPr>
      </p:pic>
      <p:pic>
        <p:nvPicPr>
          <p:cNvPr id="5" name="图片 4"/>
          <p:cNvPicPr>
            <a:picLocks noChangeAspect="1"/>
          </p:cNvPicPr>
          <p:nvPr/>
        </p:nvPicPr>
        <p:blipFill>
          <a:blip r:embed="rId3"/>
          <a:stretch>
            <a:fillRect/>
          </a:stretch>
        </p:blipFill>
        <p:spPr>
          <a:xfrm>
            <a:off x="7971790" y="4151630"/>
            <a:ext cx="4137660" cy="24136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5">
                    <a:lumMod val="75000"/>
                  </a:schemeClr>
                </a:solidFill>
                <a:sym typeface="+mn-ea"/>
              </a:rPr>
              <a:t>B/S结构相比C/S结构优势</a:t>
            </a:r>
            <a:endParaRPr lang="zh-CN" altLang="en-US" dirty="0">
              <a:solidFill>
                <a:schemeClr val="accent5">
                  <a:lumMod val="75000"/>
                </a:schemeClr>
              </a:solidFill>
              <a:sym typeface="+mn-ea"/>
            </a:endParaRPr>
          </a:p>
        </p:txBody>
      </p:sp>
      <p:sp>
        <p:nvSpPr>
          <p:cNvPr id="10244" name="矩形 10243"/>
          <p:cNvSpPr/>
          <p:nvPr/>
        </p:nvSpPr>
        <p:spPr>
          <a:xfrm>
            <a:off x="2183766" y="1791017"/>
            <a:ext cx="6327775" cy="3575051"/>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marL="2540" indent="-2540" algn="ctr">
              <a:buAutoNum type="arabicPeriod"/>
            </a:pPr>
            <a:endParaRPr>
              <a:solidFill>
                <a:schemeClr val="tx1">
                  <a:lumMod val="65000"/>
                  <a:lumOff val="35000"/>
                </a:schemeClr>
              </a:solidFill>
              <a:latin typeface="Arial" panose="020B0604020202020204" pitchFamily="34" charset="0"/>
              <a:ea typeface="宋体" panose="02010600030101010101" pitchFamily="2" charset="-122"/>
            </a:endParaRPr>
          </a:p>
        </p:txBody>
      </p:sp>
      <p:sp>
        <p:nvSpPr>
          <p:cNvPr id="10245" name="文本框 10244"/>
          <p:cNvSpPr txBox="1"/>
          <p:nvPr/>
        </p:nvSpPr>
        <p:spPr>
          <a:xfrm>
            <a:off x="2540954" y="2003743"/>
            <a:ext cx="5732463" cy="2456057"/>
          </a:xfrm>
          <a:prstGeom prst="rect">
            <a:avLst/>
          </a:prstGeom>
          <a:noFill/>
          <a:ln w="9525">
            <a:noFill/>
            <a:miter/>
          </a:ln>
        </p:spPr>
        <p:txBody>
          <a:bodyPr>
            <a:spAutoFit/>
          </a:bodyPr>
          <a:lstStyle/>
          <a:p>
            <a:pPr marL="2540" indent="-2540">
              <a:lnSpc>
                <a:spcPct val="160000"/>
              </a:lnSpc>
              <a:buAutoNum type="arabicPeriod"/>
            </a:pPr>
            <a:r>
              <a:rPr lang="zh-CN" altLang="en-US" sz="2400" dirty="0">
                <a:solidFill>
                  <a:schemeClr val="tx1">
                    <a:lumMod val="65000"/>
                    <a:lumOff val="35000"/>
                  </a:schemeClr>
                </a:solidFill>
                <a:latin typeface="微软雅黑" panose="020B0503020204020204" charset="-122"/>
                <a:ea typeface="微软雅黑" panose="020B0503020204020204" charset="-122"/>
              </a:rPr>
              <a:t>基于浏览器，具有统一的平台和UI体验</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a:p>
            <a:pPr marL="2540" indent="-2540">
              <a:lnSpc>
                <a:spcPct val="160000"/>
              </a:lnSpc>
              <a:buAutoNum type="arabicPeriod"/>
            </a:pPr>
            <a:r>
              <a:rPr lang="zh-CN" altLang="en-US" sz="2400" dirty="0">
                <a:solidFill>
                  <a:schemeClr val="tx1">
                    <a:lumMod val="65000"/>
                    <a:lumOff val="35000"/>
                  </a:schemeClr>
                </a:solidFill>
                <a:latin typeface="微软雅黑" panose="020B0503020204020204" charset="-122"/>
                <a:ea typeface="微软雅黑" panose="020B0503020204020204" charset="-122"/>
              </a:rPr>
              <a:t>无需安装，只要浏览器，随时随地使用</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a:p>
            <a:pPr marL="2540" indent="-2540">
              <a:lnSpc>
                <a:spcPct val="160000"/>
              </a:lnSpc>
              <a:buAutoNum type="arabicPeriod"/>
            </a:pPr>
            <a:r>
              <a:rPr lang="zh-CN" altLang="en-US" sz="2400" dirty="0">
                <a:solidFill>
                  <a:schemeClr val="tx1">
                    <a:lumMod val="65000"/>
                    <a:lumOff val="35000"/>
                  </a:schemeClr>
                </a:solidFill>
                <a:latin typeface="微软雅黑" panose="020B0503020204020204" charset="-122"/>
                <a:ea typeface="微软雅黑" panose="020B0503020204020204" charset="-122"/>
              </a:rPr>
              <a:t>保持最新版本，无需升级</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a:p>
            <a:pPr marL="2540" indent="-2540">
              <a:lnSpc>
                <a:spcPct val="160000"/>
              </a:lnSpc>
              <a:buAutoNum type="arabicPeriod"/>
            </a:pPr>
            <a:r>
              <a:rPr lang="zh-CN" altLang="en-US" sz="2400" dirty="0">
                <a:solidFill>
                  <a:schemeClr val="tx1">
                    <a:lumMod val="65000"/>
                    <a:lumOff val="35000"/>
                  </a:schemeClr>
                </a:solidFill>
                <a:latin typeface="微软雅黑" panose="020B0503020204020204" charset="-122"/>
                <a:ea typeface="微软雅黑" panose="020B0503020204020204" charset="-122"/>
              </a:rPr>
              <a:t>数据存储在服务器，不担心丢失问题</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sp>
        <p:nvSpPr>
          <p:cNvPr id="4" name="AutoShape 3"/>
          <p:cNvSpPr/>
          <p:nvPr/>
        </p:nvSpPr>
        <p:spPr>
          <a:xfrm>
            <a:off x="1583267" y="1220894"/>
            <a:ext cx="7601373" cy="4547447"/>
          </a:xfrm>
          <a:prstGeom prst="flowChartPunchedCard">
            <a:avLst/>
          </a:prstGeom>
          <a:solidFill>
            <a:schemeClr val="accent1">
              <a:alpha val="100000"/>
            </a:schemeClr>
          </a:solidFill>
          <a:ln w="9525">
            <a:noFill/>
            <a:miter/>
          </a:ln>
        </p:spPr>
        <p:txBody>
          <a:bodyPr vert="horz" wrap="square" anchor="ctr"/>
          <a:lstStyle/>
          <a:p>
            <a:pPr lvl="0" eaLnBrk="1" hangingPunct="1"/>
            <a:endParaRPr lang="zh-CN" altLang="en-US" dirty="0">
              <a:solidFill>
                <a:schemeClr val="tx1">
                  <a:lumMod val="65000"/>
                  <a:lumOff val="35000"/>
                </a:schemeClr>
              </a:solidFill>
              <a:latin typeface="Arial" panose="020B0604020202020204" pitchFamily="34" charset="0"/>
              <a:ea typeface="宋体" panose="02010600030101010101" pitchFamily="2" charset="-122"/>
            </a:endParaRPr>
          </a:p>
        </p:txBody>
      </p:sp>
      <p:sp>
        <p:nvSpPr>
          <p:cNvPr id="5" name="矩形 4"/>
          <p:cNvSpPr/>
          <p:nvPr/>
        </p:nvSpPr>
        <p:spPr>
          <a:xfrm>
            <a:off x="2447079" y="1796944"/>
            <a:ext cx="6327775" cy="3575051"/>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marL="2540" indent="-2540" algn="ctr">
              <a:buAutoNum type="arabicPeriod"/>
            </a:pPr>
            <a:endParaRPr>
              <a:solidFill>
                <a:schemeClr val="tx1">
                  <a:lumMod val="65000"/>
                  <a:lumOff val="35000"/>
                </a:schemeClr>
              </a:solidFill>
              <a:latin typeface="Arial" panose="020B0604020202020204" pitchFamily="34" charset="0"/>
              <a:ea typeface="宋体" panose="02010600030101010101" pitchFamily="2" charset="-122"/>
            </a:endParaRPr>
          </a:p>
        </p:txBody>
      </p:sp>
      <p:sp>
        <p:nvSpPr>
          <p:cNvPr id="6" name="文本框 5"/>
          <p:cNvSpPr txBox="1"/>
          <p:nvPr/>
        </p:nvSpPr>
        <p:spPr>
          <a:xfrm>
            <a:off x="2567201" y="2001203"/>
            <a:ext cx="5732463" cy="2456057"/>
          </a:xfrm>
          <a:prstGeom prst="rect">
            <a:avLst/>
          </a:prstGeom>
          <a:noFill/>
          <a:ln w="9525">
            <a:noFill/>
            <a:miter/>
          </a:ln>
        </p:spPr>
        <p:txBody>
          <a:bodyPr>
            <a:spAutoFit/>
          </a:bodyPr>
          <a:lstStyle/>
          <a:p>
            <a:pPr marL="2540" indent="-2540">
              <a:lnSpc>
                <a:spcPct val="160000"/>
              </a:lnSpc>
              <a:buAutoNum type="arabicPeriod"/>
            </a:pPr>
            <a:r>
              <a:rPr lang="zh-CN" altLang="en-US" sz="2400" dirty="0">
                <a:solidFill>
                  <a:schemeClr val="tx1">
                    <a:lumMod val="65000"/>
                    <a:lumOff val="35000"/>
                  </a:schemeClr>
                </a:solidFill>
                <a:latin typeface="微软雅黑" panose="020B0503020204020204" charset="-122"/>
                <a:ea typeface="微软雅黑" panose="020B0503020204020204" charset="-122"/>
              </a:rPr>
              <a:t>基于浏览器，具有统一的平台和UI体验</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a:p>
            <a:pPr marL="2540" indent="-2540">
              <a:lnSpc>
                <a:spcPct val="160000"/>
              </a:lnSpc>
              <a:buAutoNum type="arabicPeriod"/>
            </a:pPr>
            <a:r>
              <a:rPr lang="zh-CN" altLang="en-US" sz="2400" dirty="0">
                <a:solidFill>
                  <a:schemeClr val="tx1">
                    <a:lumMod val="65000"/>
                    <a:lumOff val="35000"/>
                  </a:schemeClr>
                </a:solidFill>
                <a:latin typeface="微软雅黑" panose="020B0503020204020204" charset="-122"/>
                <a:ea typeface="微软雅黑" panose="020B0503020204020204" charset="-122"/>
              </a:rPr>
              <a:t>无需安装，只要浏览器，随时随地使用</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a:p>
            <a:pPr marL="2540" indent="-2540">
              <a:lnSpc>
                <a:spcPct val="160000"/>
              </a:lnSpc>
              <a:buAutoNum type="arabicPeriod"/>
            </a:pPr>
            <a:r>
              <a:rPr lang="zh-CN" altLang="en-US" sz="2400" dirty="0">
                <a:solidFill>
                  <a:schemeClr val="tx1">
                    <a:lumMod val="65000"/>
                    <a:lumOff val="35000"/>
                  </a:schemeClr>
                </a:solidFill>
                <a:latin typeface="微软雅黑" panose="020B0503020204020204" charset="-122"/>
                <a:ea typeface="微软雅黑" panose="020B0503020204020204" charset="-122"/>
              </a:rPr>
              <a:t>保持最新版本，无需升级</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a:p>
            <a:pPr marL="2540" indent="-2540">
              <a:lnSpc>
                <a:spcPct val="160000"/>
              </a:lnSpc>
              <a:buAutoNum type="arabicPeriod"/>
            </a:pPr>
            <a:r>
              <a:rPr lang="zh-CN" altLang="en-US" sz="2400" dirty="0">
                <a:solidFill>
                  <a:schemeClr val="tx1">
                    <a:lumMod val="65000"/>
                    <a:lumOff val="35000"/>
                  </a:schemeClr>
                </a:solidFill>
                <a:latin typeface="微软雅黑" panose="020B0503020204020204" charset="-122"/>
                <a:ea typeface="微软雅黑" panose="020B0503020204020204" charset="-122"/>
              </a:rPr>
              <a:t>数据存储在服务器，不担心丢失问题</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7270" y="2298700"/>
            <a:ext cx="6665595" cy="1325880"/>
          </a:xfrm>
        </p:spPr>
        <p:txBody>
          <a:bodyPr>
            <a:normAutofit/>
          </a:bodyPr>
          <a:lstStyle/>
          <a:p>
            <a:pPr algn="ctr"/>
            <a:r>
              <a:rPr lang="zh-CN" altLang="en-US" sz="4800" dirty="0">
                <a:solidFill>
                  <a:schemeClr val="tx1"/>
                </a:solidFill>
              </a:rPr>
              <a:t>计算机基础</a:t>
            </a:r>
            <a:endParaRPr lang="zh-CN" altLang="en-US" sz="48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5">
                    <a:lumMod val="75000"/>
                  </a:schemeClr>
                </a:solidFill>
                <a:sym typeface="+mn-ea"/>
              </a:rPr>
              <a:t>web软件开发介绍</a:t>
            </a:r>
            <a:endParaRPr lang="zh-CN" altLang="en-US" dirty="0">
              <a:solidFill>
                <a:schemeClr val="accent5">
                  <a:lumMod val="75000"/>
                </a:schemeClr>
              </a:solidFill>
              <a:sym typeface="+mn-ea"/>
            </a:endParaRPr>
          </a:p>
        </p:txBody>
      </p:sp>
      <p:sp>
        <p:nvSpPr>
          <p:cNvPr id="13315" name="AutoShape 3"/>
          <p:cNvSpPr/>
          <p:nvPr/>
        </p:nvSpPr>
        <p:spPr>
          <a:xfrm>
            <a:off x="1776518" y="1410759"/>
            <a:ext cx="7751763" cy="4332288"/>
          </a:xfrm>
          <a:prstGeom prst="flowChartPunchedCard">
            <a:avLst/>
          </a:prstGeom>
          <a:solidFill>
            <a:schemeClr val="accent1"/>
          </a:solidFill>
          <a:ln w="9525">
            <a:noFill/>
            <a:miter/>
          </a:ln>
        </p:spPr>
        <p:txBody>
          <a:bodyPr anchor="ctr"/>
          <a:lstStyle/>
          <a:p>
            <a:pPr lvl="0" eaLnBrk="1" hangingPunct="1"/>
            <a:endParaRPr lang="zh-CN" altLang="en-US" dirty="0">
              <a:solidFill>
                <a:schemeClr val="tx1">
                  <a:lumMod val="65000"/>
                  <a:lumOff val="35000"/>
                </a:schemeClr>
              </a:solidFill>
              <a:latin typeface="Arial" panose="020B0604020202020204" pitchFamily="34" charset="0"/>
              <a:ea typeface="宋体" panose="02010600030101010101" pitchFamily="2" charset="-122"/>
            </a:endParaRPr>
          </a:p>
        </p:txBody>
      </p:sp>
      <p:grpSp>
        <p:nvGrpSpPr>
          <p:cNvPr id="13316" name="组合 11"/>
          <p:cNvGrpSpPr/>
          <p:nvPr/>
        </p:nvGrpSpPr>
        <p:grpSpPr>
          <a:xfrm>
            <a:off x="2244196" y="2151804"/>
            <a:ext cx="6818312" cy="2837474"/>
            <a:chOff x="0" y="0"/>
            <a:chExt cx="3024336" cy="2070657"/>
          </a:xfrm>
        </p:grpSpPr>
        <p:sp>
          <p:nvSpPr>
            <p:cNvPr id="13317" name="TextBox 12"/>
            <p:cNvSpPr/>
            <p:nvPr/>
          </p:nvSpPr>
          <p:spPr>
            <a:xfrm>
              <a:off x="0" y="0"/>
              <a:ext cx="3024336" cy="291982"/>
            </a:xfrm>
            <a:prstGeom prst="rect">
              <a:avLst/>
            </a:prstGeom>
            <a:solidFill>
              <a:schemeClr val="bg1"/>
            </a:solidFill>
            <a:ln w="9525">
              <a:noFill/>
              <a:miter/>
            </a:ln>
          </p:spPr>
          <p:txBody>
            <a:bodyPr>
              <a:spAutoFit/>
            </a:bodyPr>
            <a:lstStyle/>
            <a:p>
              <a:pPr lvl="0" eaLnBrk="0" hangingPunct="0"/>
              <a:r>
                <a:rPr lang="zh-CN" altLang="en-US" sz="2000" b="1" dirty="0">
                  <a:solidFill>
                    <a:schemeClr val="tx1">
                      <a:lumMod val="65000"/>
                      <a:lumOff val="35000"/>
                    </a:schemeClr>
                  </a:solidFill>
                  <a:latin typeface="微软雅黑" panose="020B0503020204020204" charset="-122"/>
                  <a:ea typeface="微软雅黑" panose="020B0503020204020204" charset="-122"/>
                </a:rPr>
                <a:t>web发展历程</a:t>
              </a:r>
              <a:endParaRPr lang="zh-CN" altLang="en-US" sz="2000" b="1" dirty="0">
                <a:solidFill>
                  <a:schemeClr val="tx1">
                    <a:lumMod val="65000"/>
                    <a:lumOff val="35000"/>
                  </a:schemeClr>
                </a:solidFill>
                <a:latin typeface="微软雅黑" panose="020B0503020204020204" charset="-122"/>
                <a:ea typeface="微软雅黑" panose="020B0503020204020204" charset="-122"/>
              </a:endParaRPr>
            </a:p>
          </p:txBody>
        </p:sp>
        <p:sp>
          <p:nvSpPr>
            <p:cNvPr id="13318" name="TextBox 13"/>
            <p:cNvSpPr/>
            <p:nvPr/>
          </p:nvSpPr>
          <p:spPr>
            <a:xfrm>
              <a:off x="0" y="487219"/>
              <a:ext cx="3024336" cy="1583438"/>
            </a:xfrm>
            <a:prstGeom prst="rect">
              <a:avLst/>
            </a:prstGeom>
            <a:solidFill>
              <a:schemeClr val="bg1"/>
            </a:solidFill>
            <a:ln w="9525">
              <a:noFill/>
              <a:miter/>
            </a:ln>
          </p:spPr>
          <p:txBody>
            <a:bodyPr>
              <a:spAutoFit/>
            </a:bodyPr>
            <a:lstStyle/>
            <a:p>
              <a:pPr lvl="0" eaLnBrk="0" hangingPunct="0">
                <a:lnSpc>
                  <a:spcPct val="150000"/>
                </a:lnSpc>
              </a:pPr>
              <a:r>
                <a:rPr lang="zh-CN" altLang="en-US" dirty="0">
                  <a:solidFill>
                    <a:schemeClr val="tx1">
                      <a:lumMod val="65000"/>
                      <a:lumOff val="35000"/>
                    </a:schemeClr>
                  </a:solidFill>
                  <a:latin typeface="微软雅黑" panose="020B0503020204020204" charset="-122"/>
                  <a:ea typeface="微软雅黑" panose="020B0503020204020204" charset="-122"/>
                </a:rPr>
                <a:t>web1.0：静态网站，不通过脚本语言以及数据库开发，而直接或间接制作成HTML的网页组成</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lvl="0" eaLnBrk="0" hangingPunct="0">
                <a:lnSpc>
                  <a:spcPct val="150000"/>
                </a:lnSpc>
              </a:pPr>
              <a:r>
                <a:rPr lang="zh-CN" altLang="en-US" dirty="0">
                  <a:solidFill>
                    <a:schemeClr val="tx1">
                      <a:lumMod val="65000"/>
                      <a:lumOff val="35000"/>
                    </a:schemeClr>
                  </a:solidFill>
                  <a:latin typeface="微软雅黑" panose="020B0503020204020204" charset="-122"/>
                  <a:ea typeface="微软雅黑" panose="020B0503020204020204" charset="-122"/>
                </a:rPr>
                <a:t>web2.0：动态网站，用户能与网站进行交互，以数据库技术为基础，用户访问网站是通过读取数据库来动态生成网页的方法，大大减少了网站的维护工作量</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pSp>
      <p:pic>
        <p:nvPicPr>
          <p:cNvPr id="4" name="图片 3"/>
          <p:cNvPicPr>
            <a:picLocks noChangeAspect="1"/>
          </p:cNvPicPr>
          <p:nvPr/>
        </p:nvPicPr>
        <p:blipFill>
          <a:blip r:embed="rId1"/>
          <a:stretch>
            <a:fillRect/>
          </a:stretch>
        </p:blipFill>
        <p:spPr>
          <a:xfrm>
            <a:off x="9368155" y="188595"/>
            <a:ext cx="2394585" cy="11303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cs typeface="微软雅黑" panose="020B0503020204020204" charset="-122"/>
                <a:sym typeface="+mn-ea"/>
              </a:rPr>
              <a:t>静态</a:t>
            </a:r>
            <a:r>
              <a:rPr kumimoji="1" lang="zh-CN" altLang="en-US">
                <a:cs typeface="微软雅黑" panose="020B0503020204020204" charset="-122"/>
                <a:sym typeface="+mn-ea"/>
              </a:rPr>
              <a:t>网站</a:t>
            </a:r>
            <a:endParaRPr lang="zh-CN" altLang="en-US"/>
          </a:p>
        </p:txBody>
      </p:sp>
      <p:sp>
        <p:nvSpPr>
          <p:cNvPr id="3" name="内容占位符 2"/>
          <p:cNvSpPr>
            <a:spLocks noGrp="1"/>
          </p:cNvSpPr>
          <p:nvPr>
            <p:ph idx="1"/>
          </p:nvPr>
        </p:nvSpPr>
        <p:spPr>
          <a:xfrm>
            <a:off x="522605" y="1253140"/>
            <a:ext cx="10515600" cy="4351338"/>
          </a:xfrm>
        </p:spPr>
        <p:txBody>
          <a:bodyPr/>
          <a:lstStyle/>
          <a:p>
            <a:pPr lvl="1">
              <a:lnSpc>
                <a:spcPct val="140000"/>
              </a:lnSpc>
              <a:buFont typeface="Wingdings" panose="05000000000000000000" pitchFamily="2" charset="2"/>
              <a:buChar char="ü"/>
            </a:pPr>
            <a:r>
              <a:rPr kumimoji="1" lang="zh-CN" altLang="en-US" sz="2800" dirty="0">
                <a:cs typeface="微软雅黑" panose="020B0503020204020204" charset="-122"/>
                <a:sym typeface="+mn-ea"/>
              </a:rPr>
              <a:t>网页内容固定不变</a:t>
            </a:r>
            <a:r>
              <a:rPr kumimoji="1" lang="en-US" altLang="zh-CN" sz="2800" dirty="0">
                <a:cs typeface="微软雅黑" panose="020B0503020204020204" charset="-122"/>
                <a:sym typeface="+mn-ea"/>
              </a:rPr>
              <a:t>(</a:t>
            </a:r>
            <a:r>
              <a:rPr kumimoji="1" lang="zh-CN" altLang="en-US" sz="2800" dirty="0">
                <a:cs typeface="微软雅黑" panose="020B0503020204020204" charset="-122"/>
                <a:sym typeface="+mn-ea"/>
              </a:rPr>
              <a:t>仅手动更新其网页文档才能更新内容</a:t>
            </a:r>
            <a:r>
              <a:rPr kumimoji="1" lang="en-US" altLang="zh-CN" sz="2800" dirty="0">
                <a:cs typeface="微软雅黑" panose="020B0503020204020204" charset="-122"/>
                <a:sym typeface="+mn-ea"/>
              </a:rPr>
              <a:t>), Web</a:t>
            </a:r>
            <a:r>
              <a:rPr kumimoji="1" lang="zh-CN" altLang="en-US" sz="2800" dirty="0">
                <a:cs typeface="微软雅黑" panose="020B0503020204020204" charset="-122"/>
                <a:sym typeface="+mn-ea"/>
              </a:rPr>
              <a:t>服务器将准备好的网页文档传送给客户浏览器</a:t>
            </a: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lnSpc>
                <a:spcPct val="140000"/>
              </a:lnSpc>
              <a:buFont typeface="Wingdings" panose="05000000000000000000" pitchFamily="2" charset="2"/>
              <a:buChar char="ü"/>
            </a:pPr>
            <a:r>
              <a:rPr kumimoji="1" lang="en-US" altLang="zh-CN" sz="2800" dirty="0">
                <a:cs typeface="微软雅黑" panose="020B0503020204020204" charset="-122"/>
                <a:sym typeface="+mn-ea"/>
              </a:rPr>
              <a:t>Web1.0</a:t>
            </a:r>
            <a:r>
              <a:rPr kumimoji="1" lang="zh-CN" altLang="en-US" sz="2800" dirty="0">
                <a:cs typeface="微软雅黑" panose="020B0503020204020204" charset="-122"/>
                <a:sym typeface="+mn-ea"/>
              </a:rPr>
              <a:t>产物</a:t>
            </a:r>
            <a:r>
              <a:rPr kumimoji="1" lang="en-US" altLang="zh-CN" sz="2800" dirty="0">
                <a:cs typeface="微软雅黑" panose="020B0503020204020204" charset="-122"/>
                <a:sym typeface="+mn-ea"/>
              </a:rPr>
              <a:t>,</a:t>
            </a:r>
            <a:r>
              <a:rPr kumimoji="1" lang="zh-CN" altLang="en-US" sz="2800" dirty="0">
                <a:cs typeface="微软雅黑" panose="020B0503020204020204" charset="-122"/>
                <a:sym typeface="+mn-ea"/>
              </a:rPr>
              <a:t>用户仅是网页的浏览者</a:t>
            </a:r>
            <a:endParaRPr lang="zh-CN" altLang="en-US" dirty="0"/>
          </a:p>
        </p:txBody>
      </p:sp>
      <p:pic>
        <p:nvPicPr>
          <p:cNvPr id="4" name="图片 3" descr="image-20201122185226542"/>
          <p:cNvPicPr>
            <a:picLocks noChangeAspect="1"/>
          </p:cNvPicPr>
          <p:nvPr/>
        </p:nvPicPr>
        <p:blipFill>
          <a:blip r:embed="rId1"/>
          <a:stretch>
            <a:fillRect/>
          </a:stretch>
        </p:blipFill>
        <p:spPr>
          <a:xfrm>
            <a:off x="1216660" y="3555365"/>
            <a:ext cx="7964805" cy="25793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cs typeface="微软雅黑" panose="020B0503020204020204" charset="-122"/>
                <a:sym typeface="+mn-ea"/>
              </a:rPr>
              <a:t>动态</a:t>
            </a:r>
            <a:r>
              <a:rPr kumimoji="1" lang="zh-CN" altLang="en-US">
                <a:cs typeface="微软雅黑" panose="020B0503020204020204" charset="-122"/>
                <a:sym typeface="+mn-ea"/>
              </a:rPr>
              <a:t>网站</a:t>
            </a:r>
            <a:endParaRPr lang="zh-CN" altLang="en-US"/>
          </a:p>
        </p:txBody>
      </p:sp>
      <p:sp>
        <p:nvSpPr>
          <p:cNvPr id="3" name="内容占位符 2"/>
          <p:cNvSpPr>
            <a:spLocks noGrp="1"/>
          </p:cNvSpPr>
          <p:nvPr>
            <p:ph idx="1"/>
          </p:nvPr>
        </p:nvSpPr>
        <p:spPr>
          <a:xfrm>
            <a:off x="422275" y="1033145"/>
            <a:ext cx="10515600" cy="2639060"/>
          </a:xfrm>
        </p:spPr>
        <p:txBody>
          <a:bodyPr>
            <a:normAutofit lnSpcReduction="10000"/>
          </a:bodyPr>
          <a:lstStyle/>
          <a:p>
            <a:pPr lvl="1">
              <a:lnSpc>
                <a:spcPct val="140000"/>
              </a:lnSpc>
              <a:buFont typeface="Wingdings" panose="05000000000000000000" charset="0"/>
              <a:buChar char="ü"/>
            </a:pPr>
            <a:r>
              <a:rPr kumimoji="1" lang="zh-CN" altLang="en-US" sz="2800" dirty="0">
                <a:cs typeface="微软雅黑" panose="020B0503020204020204" charset="-122"/>
                <a:sym typeface="+mn-ea"/>
              </a:rPr>
              <a:t>具有交互性、自动更新和因人而异的特点</a:t>
            </a:r>
            <a:r>
              <a:rPr kumimoji="1" lang="en-US" altLang="zh-CN" sz="2800" dirty="0">
                <a:cs typeface="微软雅黑" panose="020B0503020204020204" charset="-122"/>
                <a:sym typeface="+mn-ea"/>
              </a:rPr>
              <a:t>, </a:t>
            </a:r>
            <a:r>
              <a:rPr kumimoji="1" lang="zh-CN" altLang="en-US" sz="2800" dirty="0">
                <a:cs typeface="微软雅黑" panose="020B0503020204020204" charset="-122"/>
                <a:sym typeface="+mn-ea"/>
              </a:rPr>
              <a:t>存取数据库、有代码在服务器端运行</a:t>
            </a:r>
            <a:r>
              <a:rPr kumimoji="1" lang="en-US" altLang="zh-CN" sz="2800" dirty="0">
                <a:cs typeface="微软雅黑" panose="020B0503020204020204" charset="-122"/>
                <a:sym typeface="+mn-ea"/>
              </a:rPr>
              <a:t>, </a:t>
            </a:r>
            <a:r>
              <a:rPr kumimoji="1" lang="zh-CN" altLang="en-US" sz="2800" dirty="0">
                <a:cs typeface="微软雅黑" panose="020B0503020204020204" charset="-122"/>
                <a:sym typeface="+mn-ea"/>
              </a:rPr>
              <a:t>并仅访问时才确定内容的网页</a:t>
            </a: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lnSpc>
                <a:spcPct val="140000"/>
              </a:lnSpc>
              <a:buFont typeface="Wingdings" panose="05000000000000000000" charset="0"/>
              <a:buChar char="ü"/>
            </a:pPr>
            <a:r>
              <a:rPr kumimoji="1" lang="en-US" altLang="zh-CN" sz="2800" dirty="0">
                <a:cs typeface="微软雅黑" panose="020B0503020204020204" charset="-122"/>
                <a:sym typeface="+mn-ea"/>
              </a:rPr>
              <a:t>Web2.0</a:t>
            </a:r>
            <a:r>
              <a:rPr kumimoji="1" lang="zh-CN" altLang="en-US" sz="2800" dirty="0">
                <a:cs typeface="微软雅黑" panose="020B0503020204020204" charset="-122"/>
                <a:sym typeface="+mn-ea"/>
              </a:rPr>
              <a:t>产物，用户既是网页的浏览者，也可以是网页内容的生成者</a:t>
            </a:r>
            <a:endParaRPr kumimoji="1" sz="2800"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a:p>
            <a:endParaRPr lang="zh-CN" altLang="en-US" dirty="0"/>
          </a:p>
        </p:txBody>
      </p:sp>
      <p:pic>
        <p:nvPicPr>
          <p:cNvPr id="4" name="图片 3"/>
          <p:cNvPicPr>
            <a:picLocks noChangeAspect="1"/>
          </p:cNvPicPr>
          <p:nvPr/>
        </p:nvPicPr>
        <p:blipFill>
          <a:blip r:embed="rId1"/>
          <a:stretch>
            <a:fillRect/>
          </a:stretch>
        </p:blipFill>
        <p:spPr>
          <a:xfrm>
            <a:off x="969645" y="3740150"/>
            <a:ext cx="8526780" cy="24955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0035" y="-215"/>
            <a:ext cx="10515600" cy="1325563"/>
          </a:xfrm>
        </p:spPr>
        <p:txBody>
          <a:bodyPr/>
          <a:lstStyle/>
          <a:p>
            <a:r>
              <a:rPr lang="en-US" altLang="zh-CN" dirty="0">
                <a:solidFill>
                  <a:schemeClr val="tx1"/>
                </a:solidFill>
                <a:sym typeface="+mn-ea"/>
              </a:rPr>
              <a:t>Web</a:t>
            </a:r>
            <a:r>
              <a:rPr lang="zh-CN" altLang="en-US" dirty="0">
                <a:solidFill>
                  <a:schemeClr val="tx1"/>
                </a:solidFill>
                <a:sym typeface="+mn-ea"/>
              </a:rPr>
              <a:t>开发都需要了解什么</a:t>
            </a:r>
            <a:r>
              <a:rPr lang="en-US" altLang="zh-CN" dirty="0">
                <a:solidFill>
                  <a:schemeClr val="tx1"/>
                </a:solidFill>
                <a:sym typeface="+mn-ea"/>
              </a:rPr>
              <a:t>?</a:t>
            </a:r>
            <a:endParaRPr lang="en-US" altLang="zh-CN" dirty="0">
              <a:solidFill>
                <a:schemeClr val="tx1"/>
              </a:solidFill>
              <a:sym typeface="+mn-ea"/>
            </a:endParaRPr>
          </a:p>
        </p:txBody>
      </p:sp>
      <p:sp>
        <p:nvSpPr>
          <p:cNvPr id="3" name="内容占位符 2"/>
          <p:cNvSpPr>
            <a:spLocks noGrp="1"/>
          </p:cNvSpPr>
          <p:nvPr>
            <p:ph idx="1"/>
          </p:nvPr>
        </p:nvSpPr>
        <p:spPr>
          <a:xfrm>
            <a:off x="604520" y="676910"/>
            <a:ext cx="10515600" cy="5845810"/>
          </a:xfrm>
        </p:spPr>
        <p:txBody>
          <a:bodyPr>
            <a:normAutofit fontScale="87500"/>
          </a:bodyPr>
          <a:lstStyle/>
          <a:p>
            <a:pPr marL="0" indent="0">
              <a:buNone/>
            </a:pPr>
            <a:endParaRPr lang="zh-CN" altLang="en-US" dirty="0">
              <a:solidFill>
                <a:schemeClr val="tx1"/>
              </a:solidFill>
              <a:sym typeface="+mn-ea"/>
            </a:endParaRPr>
          </a:p>
          <a:p>
            <a:r>
              <a:rPr lang="en-US" altLang="zh-CN" dirty="0">
                <a:solidFill>
                  <a:schemeClr val="tx1"/>
                </a:solidFill>
                <a:sym typeface="+mn-ea"/>
              </a:rPr>
              <a:t>HTTP</a:t>
            </a:r>
            <a:endParaRPr lang="en-US" altLang="zh-CN" dirty="0">
              <a:solidFill>
                <a:schemeClr val="tx1"/>
              </a:solidFill>
              <a:sym typeface="+mn-ea"/>
            </a:endParaRPr>
          </a:p>
          <a:p>
            <a:r>
              <a:rPr lang="en-US" altLang="zh-CN" dirty="0">
                <a:solidFill>
                  <a:schemeClr val="tx1"/>
                </a:solidFill>
                <a:sym typeface="+mn-ea"/>
              </a:rPr>
              <a:t>URL</a:t>
            </a:r>
            <a:endParaRPr lang="en-US" altLang="zh-CN" dirty="0">
              <a:solidFill>
                <a:schemeClr val="tx1"/>
              </a:solidFill>
              <a:sym typeface="+mn-ea"/>
            </a:endParaRPr>
          </a:p>
          <a:p>
            <a:r>
              <a:rPr lang="en-US" altLang="zh-CN" dirty="0">
                <a:solidFill>
                  <a:schemeClr val="tx1"/>
                </a:solidFill>
                <a:sym typeface="+mn-ea"/>
              </a:rPr>
              <a:t>DNS</a:t>
            </a:r>
            <a:endParaRPr lang="en-US" altLang="zh-CN" dirty="0">
              <a:solidFill>
                <a:schemeClr val="tx1"/>
              </a:solidFill>
              <a:sym typeface="+mn-ea"/>
            </a:endParaRPr>
          </a:p>
          <a:p>
            <a:r>
              <a:rPr lang="zh-CN" altLang="en-US" dirty="0">
                <a:solidFill>
                  <a:schemeClr val="tx1"/>
                </a:solidFill>
                <a:sym typeface="+mn-ea"/>
              </a:rPr>
              <a:t>客户端浏览器(IE</a:t>
            </a:r>
            <a:r>
              <a:rPr lang="zh-CN" altLang="en-US" dirty="0">
                <a:solidFill>
                  <a:schemeClr val="tx1"/>
                </a:solidFill>
                <a:sym typeface="+mn-ea"/>
              </a:rPr>
              <a:t>、</a:t>
            </a:r>
            <a:r>
              <a:rPr lang="en-US" altLang="zh-CN" dirty="0">
                <a:solidFill>
                  <a:schemeClr val="tx1"/>
                </a:solidFill>
                <a:sym typeface="+mn-ea"/>
              </a:rPr>
              <a:t>c</a:t>
            </a:r>
            <a:r>
              <a:rPr lang="en-US" altLang="zh-CN" dirty="0">
                <a:solidFill>
                  <a:schemeClr val="tx1"/>
                </a:solidFill>
                <a:sym typeface="+mn-ea"/>
              </a:rPr>
              <a:t>hrome</a:t>
            </a:r>
            <a:r>
              <a:rPr lang="zh-CN" altLang="en-US" dirty="0">
                <a:solidFill>
                  <a:schemeClr val="tx1"/>
                </a:solidFill>
                <a:sym typeface="+mn-ea"/>
              </a:rPr>
              <a:t>、</a:t>
            </a:r>
            <a:r>
              <a:rPr lang="en-US" altLang="zh-CN" dirty="0">
                <a:solidFill>
                  <a:schemeClr val="tx1"/>
                </a:solidFill>
                <a:sym typeface="+mn-ea"/>
              </a:rPr>
              <a:t>firefox</a:t>
            </a:r>
            <a:r>
              <a:rPr lang="zh-CN" altLang="en-US" dirty="0">
                <a:solidFill>
                  <a:schemeClr val="tx1"/>
                </a:solidFill>
                <a:sym typeface="+mn-ea"/>
              </a:rPr>
              <a:t>)</a:t>
            </a:r>
            <a:endParaRPr lang="zh-CN" altLang="en-US" dirty="0">
              <a:solidFill>
                <a:schemeClr val="tx1"/>
              </a:solidFill>
              <a:sym typeface="+mn-ea"/>
            </a:endParaRPr>
          </a:p>
          <a:p>
            <a:r>
              <a:rPr lang="zh-CN" altLang="en-US" dirty="0">
                <a:solidFill>
                  <a:schemeClr val="tx1"/>
                </a:solidFill>
                <a:sym typeface="+mn-ea"/>
              </a:rPr>
              <a:t>超文本标记语言(HTML)</a:t>
            </a:r>
            <a:endParaRPr lang="zh-CN" altLang="en-US" dirty="0">
              <a:solidFill>
                <a:schemeClr val="tx1"/>
              </a:solidFill>
              <a:sym typeface="+mn-ea"/>
            </a:endParaRPr>
          </a:p>
          <a:p>
            <a:r>
              <a:rPr lang="zh-CN" altLang="en-US" dirty="0">
                <a:solidFill>
                  <a:schemeClr val="tx1"/>
                </a:solidFill>
                <a:sym typeface="+mn-ea"/>
              </a:rPr>
              <a:t>层叠样式表(CSS)</a:t>
            </a:r>
            <a:endParaRPr lang="zh-CN" altLang="en-US" dirty="0">
              <a:solidFill>
                <a:schemeClr val="tx1"/>
              </a:solidFill>
              <a:sym typeface="+mn-ea"/>
            </a:endParaRPr>
          </a:p>
          <a:p>
            <a:r>
              <a:rPr lang="zh-CN" altLang="en-US" dirty="0">
                <a:solidFill>
                  <a:schemeClr val="tx1"/>
                </a:solidFill>
                <a:sym typeface="+mn-ea"/>
              </a:rPr>
              <a:t>客户端脚本编程语言 （JavaScript）</a:t>
            </a:r>
            <a:endParaRPr lang="zh-CN" altLang="en-US" dirty="0">
              <a:solidFill>
                <a:schemeClr val="tx1"/>
              </a:solidFill>
              <a:sym typeface="+mn-ea"/>
            </a:endParaRPr>
          </a:p>
          <a:p>
            <a:r>
              <a:rPr lang="zh-CN" altLang="en-US" dirty="0">
                <a:solidFill>
                  <a:schemeClr val="tx1"/>
                </a:solidFill>
                <a:sym typeface="+mn-ea"/>
              </a:rPr>
              <a:t>Web服务器(Apache、</a:t>
            </a:r>
            <a:r>
              <a:rPr lang="en-US" altLang="zh-CN" dirty="0" err="1">
                <a:solidFill>
                  <a:schemeClr val="tx1"/>
                </a:solidFill>
                <a:sym typeface="+mn-ea"/>
              </a:rPr>
              <a:t>Nginx</a:t>
            </a:r>
            <a:r>
              <a:rPr lang="zh-CN" altLang="en-US" dirty="0" err="1">
                <a:solidFill>
                  <a:schemeClr val="tx1"/>
                </a:solidFill>
                <a:sym typeface="+mn-ea"/>
              </a:rPr>
              <a:t>、</a:t>
            </a:r>
            <a:r>
              <a:rPr lang="en-US" altLang="zh-CN" dirty="0" err="1">
                <a:solidFill>
                  <a:schemeClr val="tx1"/>
                </a:solidFill>
                <a:sym typeface="+mn-ea"/>
              </a:rPr>
              <a:t>Node.js</a:t>
            </a:r>
            <a:r>
              <a:rPr lang="zh-CN" altLang="en-US" dirty="0">
                <a:solidFill>
                  <a:schemeClr val="tx1"/>
                </a:solidFill>
                <a:sym typeface="+mn-ea"/>
              </a:rPr>
              <a:t>)</a:t>
            </a:r>
            <a:endParaRPr lang="zh-CN" altLang="en-US" dirty="0">
              <a:solidFill>
                <a:schemeClr val="tx1"/>
              </a:solidFill>
              <a:sym typeface="+mn-ea"/>
            </a:endParaRPr>
          </a:p>
          <a:p>
            <a:r>
              <a:rPr lang="zh-CN" altLang="en-US" dirty="0">
                <a:solidFill>
                  <a:schemeClr val="tx1"/>
                </a:solidFill>
                <a:sym typeface="+mn-ea"/>
              </a:rPr>
              <a:t>服务器端脚本编程语言 (PHP、</a:t>
            </a:r>
            <a:r>
              <a:rPr lang="en-US" altLang="zh-CN" dirty="0">
                <a:solidFill>
                  <a:schemeClr val="tx1"/>
                </a:solidFill>
                <a:sym typeface="+mn-ea"/>
              </a:rPr>
              <a:t>Java</a:t>
            </a:r>
            <a:r>
              <a:rPr lang="zh-CN" altLang="en-US" dirty="0">
                <a:solidFill>
                  <a:schemeClr val="tx1"/>
                </a:solidFill>
                <a:sym typeface="+mn-ea"/>
              </a:rPr>
              <a:t>、</a:t>
            </a:r>
            <a:r>
              <a:rPr lang="en-US" altLang="zh-CN" dirty="0">
                <a:solidFill>
                  <a:schemeClr val="tx1"/>
                </a:solidFill>
                <a:sym typeface="+mn-ea"/>
              </a:rPr>
              <a:t>Python</a:t>
            </a:r>
            <a:r>
              <a:rPr lang="zh-CN" altLang="en-US" dirty="0">
                <a:solidFill>
                  <a:schemeClr val="tx1"/>
                </a:solidFill>
                <a:sym typeface="+mn-ea"/>
              </a:rPr>
              <a:t>、</a:t>
            </a:r>
            <a:r>
              <a:rPr lang="zh-CN" altLang="en-US" dirty="0">
                <a:solidFill>
                  <a:schemeClr val="tx1"/>
                </a:solidFill>
                <a:sym typeface="+mn-ea"/>
              </a:rPr>
              <a:t>JavaScript</a:t>
            </a:r>
            <a:r>
              <a:rPr lang="zh-CN" altLang="en-US" dirty="0">
                <a:solidFill>
                  <a:schemeClr val="tx1"/>
                </a:solidFill>
                <a:sym typeface="+mn-ea"/>
              </a:rPr>
              <a:t>)</a:t>
            </a:r>
            <a:endParaRPr lang="zh-CN" altLang="en-US" dirty="0">
              <a:solidFill>
                <a:schemeClr val="tx1"/>
              </a:solidFill>
              <a:sym typeface="+mn-ea"/>
            </a:endParaRPr>
          </a:p>
          <a:p>
            <a:r>
              <a:rPr lang="zh-CN" altLang="en-US" dirty="0">
                <a:solidFill>
                  <a:schemeClr val="tx1"/>
                </a:solidFill>
                <a:sym typeface="+mn-ea"/>
              </a:rPr>
              <a:t>数据库管理系统 (MySQL</a:t>
            </a:r>
            <a:r>
              <a:rPr lang="zh-CN" altLang="en-US" dirty="0">
                <a:solidFill>
                  <a:schemeClr val="tx1"/>
                </a:solidFill>
                <a:sym typeface="+mn-ea"/>
              </a:rPr>
              <a:t>、</a:t>
            </a:r>
            <a:r>
              <a:rPr lang="en-US" altLang="zh-CN" dirty="0">
                <a:solidFill>
                  <a:schemeClr val="tx1"/>
                </a:solidFill>
                <a:sym typeface="+mn-ea"/>
              </a:rPr>
              <a:t>oracle</a:t>
            </a:r>
            <a:r>
              <a:rPr lang="zh-CN" altLang="en-US" dirty="0">
                <a:solidFill>
                  <a:schemeClr val="tx1"/>
                </a:solidFill>
                <a:sym typeface="+mn-ea"/>
              </a:rPr>
              <a:t>、</a:t>
            </a:r>
            <a:r>
              <a:rPr lang="en-US" altLang="zh-CN" dirty="0" err="1">
                <a:solidFill>
                  <a:schemeClr val="tx1"/>
                </a:solidFill>
                <a:sym typeface="+mn-ea"/>
              </a:rPr>
              <a:t>Redis</a:t>
            </a:r>
            <a:r>
              <a:rPr lang="zh-CN" altLang="en-US" dirty="0">
                <a:solidFill>
                  <a:schemeClr val="tx1"/>
                </a:solidFill>
                <a:sym typeface="+mn-ea"/>
              </a:rPr>
              <a:t>、</a:t>
            </a:r>
            <a:r>
              <a:rPr lang="en-US" altLang="zh-CN" dirty="0" err="1">
                <a:solidFill>
                  <a:schemeClr val="tx1"/>
                </a:solidFill>
                <a:sym typeface="+mn-ea"/>
              </a:rPr>
              <a:t>M</a:t>
            </a:r>
            <a:r>
              <a:rPr lang="en-US" altLang="zh-CN" dirty="0" err="1">
                <a:solidFill>
                  <a:schemeClr val="tx1"/>
                </a:solidFill>
                <a:sym typeface="+mn-ea"/>
              </a:rPr>
              <a:t>ongoDB</a:t>
            </a:r>
            <a:r>
              <a:rPr lang="zh-CN" altLang="en-US" dirty="0">
                <a:solidFill>
                  <a:schemeClr val="tx1"/>
                </a:solidFill>
                <a:sym typeface="+mn-ea"/>
              </a:rPr>
              <a:t>)</a:t>
            </a:r>
            <a:endParaRPr lang="zh-CN" altLang="en-US" dirty="0">
              <a:solidFill>
                <a:schemeClr val="tx1">
                  <a:lumMod val="65000"/>
                  <a:lumOff val="35000"/>
                </a:schemeClr>
              </a:solidFill>
              <a:latin typeface="微软雅黑" panose="020B0503020204020204" charset="-122"/>
              <a:ea typeface="微软雅黑" panose="020B0503020204020204" charset="-122"/>
            </a:endParaRPr>
          </a:p>
          <a:p>
            <a:endParaRPr lang="zh-CN" altLang="en-US" dirty="0">
              <a:solidFill>
                <a:schemeClr val="tx1"/>
              </a:solidFill>
              <a:sym typeface="+mn-ea"/>
            </a:endParaRPr>
          </a:p>
          <a:p>
            <a:endParaRPr lang="zh-CN" altLang="en-US" dirty="0">
              <a:solidFill>
                <a:schemeClr val="tx1"/>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62200" y="1752600"/>
            <a:ext cx="7860030" cy="3405505"/>
            <a:chOff x="3720" y="2760"/>
            <a:chExt cx="12378" cy="5363"/>
          </a:xfrm>
        </p:grpSpPr>
        <p:pic>
          <p:nvPicPr>
            <p:cNvPr id="9218" name="Picture 2"/>
            <p:cNvPicPr/>
            <p:nvPr/>
          </p:nvPicPr>
          <p:blipFill>
            <a:blip r:embed="rId1"/>
            <a:stretch>
              <a:fillRect/>
            </a:stretch>
          </p:blipFill>
          <p:spPr>
            <a:xfrm>
              <a:off x="8013" y="4833"/>
              <a:ext cx="2380" cy="1588"/>
            </a:xfrm>
            <a:prstGeom prst="rect">
              <a:avLst/>
            </a:prstGeom>
            <a:noFill/>
            <a:ln w="9525">
              <a:noFill/>
              <a:miter/>
            </a:ln>
          </p:spPr>
        </p:pic>
        <p:grpSp>
          <p:nvGrpSpPr>
            <p:cNvPr id="9220" name="Group 4"/>
            <p:cNvGrpSpPr/>
            <p:nvPr/>
          </p:nvGrpSpPr>
          <p:grpSpPr>
            <a:xfrm>
              <a:off x="5065" y="4832"/>
              <a:ext cx="1588" cy="2012"/>
              <a:chOff x="0" y="0"/>
              <a:chExt cx="789" cy="908"/>
            </a:xfrm>
          </p:grpSpPr>
          <p:grpSp>
            <p:nvGrpSpPr>
              <p:cNvPr id="9221" name="Group 5"/>
              <p:cNvGrpSpPr/>
              <p:nvPr/>
            </p:nvGrpSpPr>
            <p:grpSpPr>
              <a:xfrm>
                <a:off x="0" y="458"/>
                <a:ext cx="763" cy="450"/>
                <a:chOff x="0" y="0"/>
                <a:chExt cx="763" cy="450"/>
              </a:xfrm>
            </p:grpSpPr>
            <p:sp>
              <p:nvSpPr>
                <p:cNvPr id="9222" name="Freeform 6"/>
                <p:cNvSpPr>
                  <a:spLocks noChangeAspect="1"/>
                </p:cNvSpPr>
                <p:nvPr/>
              </p:nvSpPr>
              <p:spPr>
                <a:xfrm>
                  <a:off x="499" y="107"/>
                  <a:ext cx="263" cy="305"/>
                </a:xfrm>
                <a:custGeom>
                  <a:avLst/>
                  <a:gdLst>
                    <a:gd name="txL" fmla="*/ 0 w 364"/>
                    <a:gd name="txT" fmla="*/ 0 h 422"/>
                    <a:gd name="txR" fmla="*/ 364 w 364"/>
                    <a:gd name="txB" fmla="*/ 422 h 422"/>
                  </a:gdLst>
                  <a:ahLst/>
                  <a:cxnLst>
                    <a:cxn ang="0">
                      <a:pos x="2" y="153"/>
                    </a:cxn>
                    <a:cxn ang="0">
                      <a:pos x="263" y="0"/>
                    </a:cxn>
                    <a:cxn ang="0">
                      <a:pos x="263" y="130"/>
                    </a:cxn>
                    <a:cxn ang="0">
                      <a:pos x="0" y="305"/>
                    </a:cxn>
                  </a:cxnLst>
                  <a:rect l="txL" t="txT" r="txR" b="txB"/>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tileRect/>
                </a:gra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23" name="Freeform 7"/>
                <p:cNvSpPr>
                  <a:spLocks noChangeAspect="1"/>
                </p:cNvSpPr>
                <p:nvPr/>
              </p:nvSpPr>
              <p:spPr>
                <a:xfrm>
                  <a:off x="0" y="0"/>
                  <a:ext cx="763" cy="264"/>
                </a:xfrm>
                <a:custGeom>
                  <a:avLst/>
                  <a:gdLst>
                    <a:gd name="txL" fmla="*/ 0 w 1091"/>
                    <a:gd name="txT" fmla="*/ 0 h 377"/>
                    <a:gd name="txR" fmla="*/ 1091 w 1091"/>
                    <a:gd name="txB" fmla="*/ 377 h 377"/>
                  </a:gdLst>
                  <a:ahLst/>
                  <a:cxnLst>
                    <a:cxn ang="0">
                      <a:pos x="500" y="263"/>
                    </a:cxn>
                    <a:cxn ang="0">
                      <a:pos x="0" y="131"/>
                    </a:cxn>
                    <a:cxn ang="0">
                      <a:pos x="278" y="0"/>
                    </a:cxn>
                    <a:cxn ang="0">
                      <a:pos x="762" y="106"/>
                    </a:cxn>
                    <a:cxn ang="0">
                      <a:pos x="500" y="263"/>
                    </a:cxn>
                  </a:cxnLst>
                  <a:rect l="txL" t="txT" r="txR" b="txB"/>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tileRect/>
                </a:gra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24" name="Freeform 8"/>
                <p:cNvSpPr>
                  <a:spLocks noChangeAspect="1"/>
                </p:cNvSpPr>
                <p:nvPr/>
              </p:nvSpPr>
              <p:spPr>
                <a:xfrm>
                  <a:off x="0" y="130"/>
                  <a:ext cx="499" cy="282"/>
                </a:xfrm>
                <a:custGeom>
                  <a:avLst/>
                  <a:gdLst>
                    <a:gd name="txL" fmla="*/ 0 w 690"/>
                    <a:gd name="txT" fmla="*/ 0 h 390"/>
                    <a:gd name="txR" fmla="*/ 690 w 690"/>
                    <a:gd name="txB" fmla="*/ 390 h 390"/>
                  </a:gdLst>
                  <a:ahLst/>
                  <a:cxnLst>
                    <a:cxn ang="0">
                      <a:pos x="0" y="4"/>
                    </a:cxn>
                    <a:cxn ang="0">
                      <a:pos x="0" y="139"/>
                    </a:cxn>
                    <a:cxn ang="0">
                      <a:pos x="499" y="282"/>
                    </a:cxn>
                    <a:cxn ang="0">
                      <a:pos x="499" y="134"/>
                    </a:cxn>
                    <a:cxn ang="0">
                      <a:pos x="3" y="0"/>
                    </a:cxn>
                  </a:cxnLst>
                  <a:rect l="txL" t="txT" r="txR" b="txB"/>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tileRect/>
                </a:gra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25" name="Freeform 9"/>
                <p:cNvSpPr>
                  <a:spLocks noChangeAspect="1"/>
                </p:cNvSpPr>
                <p:nvPr/>
              </p:nvSpPr>
              <p:spPr>
                <a:xfrm>
                  <a:off x="261" y="230"/>
                  <a:ext cx="196" cy="137"/>
                </a:xfrm>
                <a:custGeom>
                  <a:avLst/>
                  <a:gdLst>
                    <a:gd name="txL" fmla="*/ 0 w 271"/>
                    <a:gd name="txT" fmla="*/ 0 h 189"/>
                    <a:gd name="txR" fmla="*/ 271 w 271"/>
                    <a:gd name="txB" fmla="*/ 189 h 189"/>
                  </a:gdLst>
                  <a:ahLst/>
                  <a:cxnLst>
                    <a:cxn ang="0">
                      <a:pos x="0" y="0"/>
                    </a:cxn>
                    <a:cxn ang="0">
                      <a:pos x="196" y="53"/>
                    </a:cxn>
                    <a:cxn ang="0">
                      <a:pos x="196" y="137"/>
                    </a:cxn>
                    <a:cxn ang="0">
                      <a:pos x="0" y="83"/>
                    </a:cxn>
                    <a:cxn ang="0">
                      <a:pos x="0" y="0"/>
                    </a:cxn>
                  </a:cxnLst>
                  <a:rect l="txL" t="txT" r="txR" b="txB"/>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18900000" scaled="1"/>
                  <a:tileRect/>
                </a:gra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26" name="Freeform 10"/>
                <p:cNvSpPr>
                  <a:spLocks noChangeAspect="1"/>
                </p:cNvSpPr>
                <p:nvPr/>
              </p:nvSpPr>
              <p:spPr>
                <a:xfrm>
                  <a:off x="265" y="281"/>
                  <a:ext cx="189" cy="49"/>
                </a:xfrm>
                <a:custGeom>
                  <a:avLst/>
                  <a:gdLst>
                    <a:gd name="txL" fmla="*/ 0 w 261"/>
                    <a:gd name="txT" fmla="*/ 0 h 69"/>
                    <a:gd name="txR" fmla="*/ 261 w 261"/>
                    <a:gd name="txB" fmla="*/ 69 h 69"/>
                  </a:gdLst>
                  <a:ahLst/>
                  <a:cxnLst>
                    <a:cxn ang="0">
                      <a:pos x="0" y="0"/>
                    </a:cxn>
                    <a:cxn ang="0">
                      <a:pos x="189" y="49"/>
                    </a:cxn>
                  </a:cxnLst>
                  <a:rect l="txL" t="txT" r="txR" b="txB"/>
                  <a:pathLst>
                    <a:path w="261" h="69">
                      <a:moveTo>
                        <a:pt x="0" y="0"/>
                      </a:moveTo>
                      <a:lnTo>
                        <a:pt x="261" y="69"/>
                      </a:lnTo>
                    </a:path>
                  </a:pathLst>
                </a:custGeom>
                <a:noFill/>
                <a:ln w="3175" cap="flat" cmpd="sng">
                  <a:solidFill>
                    <a:srgbClr val="777777"/>
                  </a:solidFill>
                  <a:prstDash val="solid"/>
                  <a:bevel/>
                  <a:headEnd type="none" w="med" len="med"/>
                  <a:tailEnd type="none" w="med" len="med"/>
                </a:ln>
                <a:effectLst>
                  <a:prstShdw prst="shdw17" dist="17961" dir="2699999">
                    <a:srgbClr val="474747"/>
                  </a:prstShdw>
                </a:effectLst>
              </p:spPr>
              <p:txBody>
                <a:bodyPr wrap="none" anchor="ctr"/>
                <a:lstStyle/>
                <a:p>
                  <a:pPr lvl="0" eaLnBrk="1" hangingPunct="1"/>
                  <a:endParaRPr lang="zh-CN" altLang="en-US" dirty="0">
                    <a:latin typeface="Arial" panose="020B0604020202020204" pitchFamily="34" charset="0"/>
                    <a:ea typeface="宋体" panose="02010600030101010101" pitchFamily="2" charset="-122"/>
                  </a:endParaRPr>
                </a:p>
              </p:txBody>
            </p:sp>
            <p:sp>
              <p:nvSpPr>
                <p:cNvPr id="9227" name="Freeform 11"/>
                <p:cNvSpPr/>
                <p:nvPr/>
              </p:nvSpPr>
              <p:spPr>
                <a:xfrm>
                  <a:off x="261" y="154"/>
                  <a:ext cx="145" cy="236"/>
                </a:xfrm>
                <a:custGeom>
                  <a:avLst/>
                  <a:gdLst>
                    <a:gd name="txL" fmla="*/ 0 w 195"/>
                    <a:gd name="txT" fmla="*/ 0 h 84"/>
                    <a:gd name="txR" fmla="*/ 195 w 195"/>
                    <a:gd name="txB" fmla="*/ 84 h 84"/>
                  </a:gdLst>
                  <a:ahLst/>
                  <a:cxnLst>
                    <a:cxn ang="0">
                      <a:pos x="0" y="84"/>
                    </a:cxn>
                    <a:cxn ang="0">
                      <a:pos x="0" y="0"/>
                    </a:cxn>
                    <a:cxn ang="0">
                      <a:pos x="195" y="54"/>
                    </a:cxn>
                  </a:cxnLst>
                  <a:rect l="txL" t="txT" r="txR" b="txB"/>
                  <a:pathLst>
                    <a:path w="195" h="84">
                      <a:moveTo>
                        <a:pt x="0" y="84"/>
                      </a:moveTo>
                      <a:lnTo>
                        <a:pt x="0" y="0"/>
                      </a:lnTo>
                      <a:lnTo>
                        <a:pt x="195" y="54"/>
                      </a:lnTo>
                    </a:path>
                  </a:pathLst>
                </a:custGeom>
                <a:noFill/>
                <a:ln w="6350" cap="flat" cmpd="sng">
                  <a:solidFill>
                    <a:srgbClr val="777777"/>
                  </a:solidFill>
                  <a:prstDash val="solid"/>
                  <a:bevel/>
                  <a:headEnd type="none" w="med" len="med"/>
                  <a:tailEnd type="none" w="med" len="med"/>
                </a:ln>
                <a:effectLst>
                  <a:prstShdw prst="shdw17" dist="17961" dir="2699999">
                    <a:srgbClr val="474747"/>
                  </a:prstShdw>
                </a:effectLst>
              </p:spPr>
              <p:txBody>
                <a:bodyPr wrap="none" tIns="27432" bIns="27432" anchor="ctr">
                  <a:spAutoFit/>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28" name="Line 12"/>
                <p:cNvSpPr/>
                <p:nvPr/>
              </p:nvSpPr>
              <p:spPr>
                <a:xfrm>
                  <a:off x="278" y="257"/>
                  <a:ext cx="153" cy="38"/>
                </a:xfrm>
                <a:prstGeom prst="line">
                  <a:avLst/>
                </a:prstGeom>
                <a:ln w="3175"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29" name="Line 13"/>
                <p:cNvSpPr/>
                <p:nvPr/>
              </p:nvSpPr>
              <p:spPr>
                <a:xfrm>
                  <a:off x="408" y="335"/>
                  <a:ext cx="29" cy="6"/>
                </a:xfrm>
                <a:prstGeom prst="line">
                  <a:avLst/>
                </a:prstGeom>
                <a:ln w="19050" cap="flat" cmpd="sng">
                  <a:solidFill>
                    <a:srgbClr val="D60093"/>
                  </a:solidFill>
                  <a:prstDash val="solid"/>
                  <a:headEnd type="none" w="med" len="med"/>
                  <a:tailEnd type="none" w="med" len="med"/>
                </a:ln>
                <a:effectLst>
                  <a:prstShdw prst="shdw17" dist="17961" dir="2699999">
                    <a:srgbClr val="800058"/>
                  </a:prstShdw>
                </a:effectLst>
              </p:spPr>
              <p:txBody>
                <a:bodyPr/>
                <a:lstStyle/>
                <a:p>
                  <a:endParaRPr lang="zh-CN" altLang="en-US"/>
                </a:p>
              </p:txBody>
            </p:sp>
            <p:sp>
              <p:nvSpPr>
                <p:cNvPr id="9230" name="Freeform 14"/>
                <p:cNvSpPr/>
                <p:nvPr/>
              </p:nvSpPr>
              <p:spPr>
                <a:xfrm>
                  <a:off x="326" y="162"/>
                  <a:ext cx="47" cy="236"/>
                </a:xfrm>
                <a:custGeom>
                  <a:avLst/>
                  <a:gdLst>
                    <a:gd name="txL" fmla="*/ 0 w 64"/>
                    <a:gd name="txT" fmla="*/ 0 h 35"/>
                    <a:gd name="txR" fmla="*/ 64 w 64"/>
                    <a:gd name="txB" fmla="*/ 35 h 35"/>
                  </a:gdLst>
                  <a:ahLst/>
                  <a:cxnLst>
                    <a:cxn ang="0">
                      <a:pos x="0" y="0"/>
                    </a:cxn>
                    <a:cxn ang="0">
                      <a:pos x="1" y="13"/>
                    </a:cxn>
                    <a:cxn ang="0">
                      <a:pos x="47" y="25"/>
                    </a:cxn>
                    <a:cxn ang="0">
                      <a:pos x="47" y="14"/>
                    </a:cxn>
                    <a:cxn ang="0">
                      <a:pos x="0" y="0"/>
                    </a:cxn>
                  </a:cxnLst>
                  <a:rect l="txL" t="txT" r="txR" b="txB"/>
                  <a:pathLst>
                    <a:path w="64" h="35">
                      <a:moveTo>
                        <a:pt x="0" y="0"/>
                      </a:moveTo>
                      <a:lnTo>
                        <a:pt x="1" y="18"/>
                      </a:lnTo>
                      <a:lnTo>
                        <a:pt x="64" y="35"/>
                      </a:lnTo>
                      <a:lnTo>
                        <a:pt x="64" y="19"/>
                      </a:lnTo>
                      <a:lnTo>
                        <a:pt x="0" y="0"/>
                      </a:lnTo>
                      <a:close/>
                    </a:path>
                  </a:pathLst>
                </a:custGeom>
                <a:solidFill>
                  <a:srgbClr val="777777"/>
                </a:solidFill>
                <a:ln w="9525">
                  <a:noFill/>
                  <a:miter/>
                </a:ln>
                <a:effectLst>
                  <a:prstShdw prst="shdw17" dist="17961" dir="2699999">
                    <a:srgbClr val="474747"/>
                  </a:prstShdw>
                </a:effectLst>
              </p:spPr>
              <p:txBody>
                <a:bodyPr tIns="27432" bIns="27432" anchor="ctr">
                  <a:spAutoFit/>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31" name="Line 15"/>
                <p:cNvSpPr/>
                <p:nvPr/>
              </p:nvSpPr>
              <p:spPr>
                <a:xfrm>
                  <a:off x="13" y="160"/>
                  <a:ext cx="202" cy="57"/>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32" name="Line 16"/>
                <p:cNvSpPr/>
                <p:nvPr/>
              </p:nvSpPr>
              <p:spPr>
                <a:xfrm>
                  <a:off x="13" y="182"/>
                  <a:ext cx="202" cy="56"/>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33" name="Line 17"/>
                <p:cNvSpPr/>
                <p:nvPr/>
              </p:nvSpPr>
              <p:spPr>
                <a:xfrm>
                  <a:off x="13" y="205"/>
                  <a:ext cx="202" cy="57"/>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34" name="Line 18"/>
                <p:cNvSpPr/>
                <p:nvPr/>
              </p:nvSpPr>
              <p:spPr>
                <a:xfrm>
                  <a:off x="13" y="227"/>
                  <a:ext cx="202" cy="56"/>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35" name="Freeform 19"/>
                <p:cNvSpPr/>
                <p:nvPr/>
              </p:nvSpPr>
              <p:spPr>
                <a:xfrm>
                  <a:off x="263" y="214"/>
                  <a:ext cx="145" cy="236"/>
                </a:xfrm>
                <a:custGeom>
                  <a:avLst/>
                  <a:gdLst>
                    <a:gd name="txL" fmla="*/ 0 w 275"/>
                    <a:gd name="txT" fmla="*/ 0 h 117"/>
                    <a:gd name="txR" fmla="*/ 275 w 275"/>
                    <a:gd name="txB" fmla="*/ 117 h 117"/>
                  </a:gdLst>
                  <a:ahLst/>
                  <a:cxnLst>
                    <a:cxn ang="0">
                      <a:pos x="0" y="40"/>
                    </a:cxn>
                    <a:cxn ang="0">
                      <a:pos x="275" y="117"/>
                    </a:cxn>
                    <a:cxn ang="0">
                      <a:pos x="275" y="0"/>
                    </a:cxn>
                  </a:cxnLst>
                  <a:rect l="txL" t="txT" r="txR" b="txB"/>
                  <a:pathLst>
                    <a:path w="275" h="117">
                      <a:moveTo>
                        <a:pt x="0" y="40"/>
                      </a:moveTo>
                      <a:lnTo>
                        <a:pt x="275" y="117"/>
                      </a:lnTo>
                      <a:lnTo>
                        <a:pt x="275" y="0"/>
                      </a:lnTo>
                    </a:path>
                  </a:pathLst>
                </a:custGeom>
                <a:noFill/>
                <a:ln w="6350" cap="flat" cmpd="sng">
                  <a:solidFill>
                    <a:schemeClr val="bg1"/>
                  </a:solidFill>
                  <a:prstDash val="solid"/>
                  <a:bevel/>
                  <a:headEnd type="none" w="med" len="med"/>
                  <a:tailEnd type="none" w="med" len="med"/>
                </a:ln>
                <a:effectLst>
                  <a:prstShdw prst="shdw17" dist="17961" dir="2699999">
                    <a:srgbClr val="999999"/>
                  </a:prstShdw>
                </a:effectLst>
              </p:spPr>
              <p:txBody>
                <a:bodyPr wrap="none" tIns="27432" bIns="27432" anchor="ctr">
                  <a:spAutoFit/>
                </a:bodyPr>
                <a:lstStyle/>
                <a:p>
                  <a:pPr lvl="0" eaLnBrk="1" hangingPunct="1"/>
                  <a:endParaRPr lang="zh-CN" altLang="en-US" dirty="0">
                    <a:latin typeface="Arial" panose="020B0604020202020204" pitchFamily="34" charset="0"/>
                    <a:ea typeface="宋体" panose="02010600030101010101" pitchFamily="2" charset="-122"/>
                  </a:endParaRPr>
                </a:p>
              </p:txBody>
            </p:sp>
          </p:grpSp>
          <p:grpSp>
            <p:nvGrpSpPr>
              <p:cNvPr id="9236" name="Group 20"/>
              <p:cNvGrpSpPr/>
              <p:nvPr/>
            </p:nvGrpSpPr>
            <p:grpSpPr>
              <a:xfrm>
                <a:off x="75" y="0"/>
                <a:ext cx="714" cy="672"/>
                <a:chOff x="0" y="0"/>
                <a:chExt cx="714" cy="672"/>
              </a:xfrm>
            </p:grpSpPr>
            <p:sp>
              <p:nvSpPr>
                <p:cNvPr id="9237" name="Freeform 21"/>
                <p:cNvSpPr/>
                <p:nvPr/>
              </p:nvSpPr>
              <p:spPr>
                <a:xfrm>
                  <a:off x="54" y="437"/>
                  <a:ext cx="556" cy="235"/>
                </a:xfrm>
                <a:custGeom>
                  <a:avLst/>
                  <a:gdLst>
                    <a:gd name="txL" fmla="*/ 0 w 556"/>
                    <a:gd name="txT" fmla="*/ 0 h 235"/>
                    <a:gd name="txR" fmla="*/ 556 w 556"/>
                    <a:gd name="txB" fmla="*/ 235 h 235"/>
                  </a:gdLst>
                  <a:ahLst/>
                  <a:cxnLst>
                    <a:cxn ang="0">
                      <a:pos x="0" y="128"/>
                    </a:cxn>
                    <a:cxn ang="0">
                      <a:pos x="238" y="0"/>
                    </a:cxn>
                    <a:cxn ang="0">
                      <a:pos x="556" y="91"/>
                    </a:cxn>
                    <a:cxn ang="0">
                      <a:pos x="556" y="108"/>
                    </a:cxn>
                    <a:cxn ang="0">
                      <a:pos x="334" y="235"/>
                    </a:cxn>
                    <a:cxn ang="0">
                      <a:pos x="0" y="148"/>
                    </a:cxn>
                    <a:cxn ang="0">
                      <a:pos x="0" y="128"/>
                    </a:cxn>
                  </a:cxnLst>
                  <a:rect l="txL" t="txT" r="txR" b="txB"/>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w="9525">
                  <a:noFill/>
                  <a:miter/>
                </a:ln>
                <a:effectLst>
                  <a:prstShdw prst="shdw17" dist="17961" dir="2699999">
                    <a:srgbClr val="858585"/>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38" name="Freeform 22"/>
                <p:cNvSpPr/>
                <p:nvPr/>
              </p:nvSpPr>
              <p:spPr>
                <a:xfrm>
                  <a:off x="61" y="442"/>
                  <a:ext cx="538" cy="208"/>
                </a:xfrm>
                <a:custGeom>
                  <a:avLst/>
                  <a:gdLst>
                    <a:gd name="txL" fmla="*/ 0 w 538"/>
                    <a:gd name="txT" fmla="*/ 0 h 208"/>
                    <a:gd name="txR" fmla="*/ 538 w 538"/>
                    <a:gd name="txB" fmla="*/ 208 h 208"/>
                  </a:gdLst>
                  <a:ahLst/>
                  <a:cxnLst>
                    <a:cxn ang="0">
                      <a:pos x="0" y="124"/>
                    </a:cxn>
                    <a:cxn ang="0">
                      <a:pos x="327" y="208"/>
                    </a:cxn>
                    <a:cxn ang="0">
                      <a:pos x="538" y="86"/>
                    </a:cxn>
                    <a:cxn ang="0">
                      <a:pos x="233" y="0"/>
                    </a:cxn>
                    <a:cxn ang="0">
                      <a:pos x="0" y="124"/>
                    </a:cxn>
                  </a:cxnLst>
                  <a:rect l="txL" t="txT" r="txR" b="txB"/>
                  <a:pathLst>
                    <a:path w="538" h="208">
                      <a:moveTo>
                        <a:pt x="0" y="124"/>
                      </a:moveTo>
                      <a:lnTo>
                        <a:pt x="327" y="208"/>
                      </a:lnTo>
                      <a:lnTo>
                        <a:pt x="538" y="86"/>
                      </a:lnTo>
                      <a:lnTo>
                        <a:pt x="233" y="0"/>
                      </a:lnTo>
                      <a:lnTo>
                        <a:pt x="0" y="124"/>
                      </a:lnTo>
                      <a:close/>
                    </a:path>
                  </a:pathLst>
                </a:custGeom>
                <a:solidFill>
                  <a:srgbClr val="B2B2B2"/>
                </a:soli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39" name="Oval 23"/>
                <p:cNvSpPr/>
                <p:nvPr/>
              </p:nvSpPr>
              <p:spPr>
                <a:xfrm>
                  <a:off x="195" y="493"/>
                  <a:ext cx="280" cy="112"/>
                </a:xfrm>
                <a:prstGeom prst="ellipse">
                  <a:avLst/>
                </a:prstGeom>
                <a:solidFill>
                  <a:srgbClr val="B2B2B2"/>
                </a:solidFill>
                <a:ln w="9525">
                  <a:noFill/>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40" name="Freeform 24"/>
                <p:cNvSpPr/>
                <p:nvPr/>
              </p:nvSpPr>
              <p:spPr>
                <a:xfrm>
                  <a:off x="42" y="497"/>
                  <a:ext cx="452" cy="126"/>
                </a:xfrm>
                <a:custGeom>
                  <a:avLst/>
                  <a:gdLst>
                    <a:gd name="txL" fmla="*/ 0 w 646"/>
                    <a:gd name="txT" fmla="*/ 0 h 180"/>
                    <a:gd name="txR" fmla="*/ 646 w 646"/>
                    <a:gd name="txB" fmla="*/ 180 h 180"/>
                  </a:gdLst>
                  <a:ahLst/>
                  <a:cxnLst>
                    <a:cxn ang="0">
                      <a:pos x="0" y="0"/>
                    </a:cxn>
                    <a:cxn ang="0">
                      <a:pos x="14" y="25"/>
                    </a:cxn>
                    <a:cxn ang="0">
                      <a:pos x="402" y="126"/>
                    </a:cxn>
                    <a:cxn ang="0">
                      <a:pos x="452" y="111"/>
                    </a:cxn>
                  </a:cxnLst>
                  <a:rect l="txL" t="txT" r="txR" b="txB"/>
                  <a:pathLst>
                    <a:path w="646" h="180">
                      <a:moveTo>
                        <a:pt x="0" y="0"/>
                      </a:moveTo>
                      <a:lnTo>
                        <a:pt x="20" y="36"/>
                      </a:lnTo>
                      <a:lnTo>
                        <a:pt x="574" y="180"/>
                      </a:lnTo>
                      <a:lnTo>
                        <a:pt x="646" y="158"/>
                      </a:lnTo>
                    </a:path>
                  </a:pathLst>
                </a:custGeom>
                <a:solidFill>
                  <a:srgbClr val="B2B2B2"/>
                </a:soli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41" name="Freeform 25"/>
                <p:cNvSpPr>
                  <a:spLocks noChangeAspect="1"/>
                </p:cNvSpPr>
                <p:nvPr/>
              </p:nvSpPr>
              <p:spPr>
                <a:xfrm>
                  <a:off x="150" y="0"/>
                  <a:ext cx="564" cy="520"/>
                </a:xfrm>
                <a:custGeom>
                  <a:avLst/>
                  <a:gdLst>
                    <a:gd name="txL" fmla="*/ 0 w 808"/>
                    <a:gd name="txT" fmla="*/ 0 h 746"/>
                    <a:gd name="txR" fmla="*/ 808 w 808"/>
                    <a:gd name="txB" fmla="*/ 746 h 746"/>
                  </a:gdLst>
                  <a:ahLst/>
                  <a:cxnLst>
                    <a:cxn ang="0">
                      <a:pos x="433" y="520"/>
                    </a:cxn>
                    <a:cxn ang="0">
                      <a:pos x="564" y="366"/>
                    </a:cxn>
                    <a:cxn ang="0">
                      <a:pos x="564" y="74"/>
                    </a:cxn>
                    <a:cxn ang="0">
                      <a:pos x="235" y="0"/>
                    </a:cxn>
                    <a:cxn ang="0">
                      <a:pos x="0" y="33"/>
                    </a:cxn>
                  </a:cxnLst>
                  <a:rect l="txL" t="txT" r="txR" b="txB"/>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tileRect/>
                </a:gra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42" name="Freeform 26"/>
                <p:cNvSpPr>
                  <a:spLocks noChangeAspect="1"/>
                </p:cNvSpPr>
                <p:nvPr/>
              </p:nvSpPr>
              <p:spPr>
                <a:xfrm>
                  <a:off x="502" y="115"/>
                  <a:ext cx="113" cy="506"/>
                </a:xfrm>
                <a:custGeom>
                  <a:avLst/>
                  <a:gdLst>
                    <a:gd name="txL" fmla="*/ 0 w 144"/>
                    <a:gd name="txT" fmla="*/ 0 h 644"/>
                    <a:gd name="txR" fmla="*/ 144 w 144"/>
                    <a:gd name="txB" fmla="*/ 644 h 644"/>
                  </a:gdLst>
                  <a:ahLst/>
                  <a:cxnLst>
                    <a:cxn ang="0">
                      <a:pos x="0" y="506"/>
                    </a:cxn>
                    <a:cxn ang="0">
                      <a:pos x="0" y="62"/>
                    </a:cxn>
                    <a:cxn ang="0">
                      <a:pos x="113" y="0"/>
                    </a:cxn>
                    <a:cxn ang="0">
                      <a:pos x="113" y="435"/>
                    </a:cxn>
                    <a:cxn ang="0">
                      <a:pos x="0" y="506"/>
                    </a:cxn>
                  </a:cxnLst>
                  <a:rect l="txL" t="txT" r="txR" b="txB"/>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tileRect/>
                </a:gra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43" name="Freeform 27"/>
                <p:cNvSpPr>
                  <a:spLocks noChangeAspect="1"/>
                </p:cNvSpPr>
                <p:nvPr/>
              </p:nvSpPr>
              <p:spPr>
                <a:xfrm>
                  <a:off x="0" y="6"/>
                  <a:ext cx="615" cy="173"/>
                </a:xfrm>
                <a:custGeom>
                  <a:avLst/>
                  <a:gdLst>
                    <a:gd name="txL" fmla="*/ 0 w 782"/>
                    <a:gd name="txT" fmla="*/ 0 h 219"/>
                    <a:gd name="txR" fmla="*/ 782 w 782"/>
                    <a:gd name="txB" fmla="*/ 219 h 219"/>
                  </a:gdLst>
                  <a:ahLst/>
                  <a:cxnLst>
                    <a:cxn ang="0">
                      <a:pos x="638" y="219"/>
                    </a:cxn>
                    <a:cxn ang="0">
                      <a:pos x="0" y="67"/>
                    </a:cxn>
                    <a:cxn ang="0">
                      <a:pos x="160" y="0"/>
                    </a:cxn>
                    <a:cxn ang="0">
                      <a:pos x="782" y="139"/>
                    </a:cxn>
                    <a:cxn ang="0">
                      <a:pos x="638" y="219"/>
                    </a:cxn>
                  </a:cxnLst>
                  <a:rect l="txL" t="txT" r="txR" b="txB"/>
                  <a:pathLst>
                    <a:path w="782" h="219">
                      <a:moveTo>
                        <a:pt x="638" y="219"/>
                      </a:moveTo>
                      <a:lnTo>
                        <a:pt x="0" y="67"/>
                      </a:lnTo>
                      <a:lnTo>
                        <a:pt x="160" y="0"/>
                      </a:lnTo>
                      <a:lnTo>
                        <a:pt x="782" y="139"/>
                      </a:lnTo>
                      <a:lnTo>
                        <a:pt x="638" y="219"/>
                      </a:lnTo>
                    </a:path>
                  </a:pathLst>
                </a:custGeom>
                <a:solidFill>
                  <a:schemeClr val="bg1"/>
                </a:solidFill>
                <a:ln w="9525">
                  <a:noFill/>
                  <a:miter/>
                </a:ln>
                <a:effectLst>
                  <a:prstShdw prst="shdw17" dist="17961" dir="2699999">
                    <a:srgbClr val="999999"/>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44" name="Freeform 28"/>
                <p:cNvSpPr>
                  <a:spLocks noChangeAspect="1"/>
                </p:cNvSpPr>
                <p:nvPr/>
              </p:nvSpPr>
              <p:spPr>
                <a:xfrm>
                  <a:off x="0" y="57"/>
                  <a:ext cx="502" cy="566"/>
                </a:xfrm>
                <a:custGeom>
                  <a:avLst/>
                  <a:gdLst>
                    <a:gd name="txL" fmla="*/ 0 w 672"/>
                    <a:gd name="txT" fmla="*/ 0 h 754"/>
                    <a:gd name="txR" fmla="*/ 672 w 672"/>
                    <a:gd name="txB" fmla="*/ 754 h 754"/>
                  </a:gdLst>
                  <a:ahLst/>
                  <a:cxnLst>
                    <a:cxn ang="0">
                      <a:pos x="501" y="565"/>
                    </a:cxn>
                    <a:cxn ang="0">
                      <a:pos x="501" y="120"/>
                    </a:cxn>
                    <a:cxn ang="0">
                      <a:pos x="0" y="0"/>
                    </a:cxn>
                    <a:cxn ang="0">
                      <a:pos x="0" y="434"/>
                    </a:cxn>
                    <a:cxn ang="0">
                      <a:pos x="501" y="565"/>
                    </a:cxn>
                  </a:cxnLst>
                  <a:rect l="txL" t="txT" r="txR" b="txB"/>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tileRect/>
                </a:gra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45" name="Freeform 29"/>
                <p:cNvSpPr>
                  <a:spLocks noChangeAspect="1"/>
                </p:cNvSpPr>
                <p:nvPr/>
              </p:nvSpPr>
              <p:spPr>
                <a:xfrm>
                  <a:off x="39" y="107"/>
                  <a:ext cx="425" cy="464"/>
                </a:xfrm>
                <a:custGeom>
                  <a:avLst/>
                  <a:gdLst>
                    <a:gd name="txL" fmla="*/ 0 w 491"/>
                    <a:gd name="txT" fmla="*/ 0 h 549"/>
                    <a:gd name="txR" fmla="*/ 491 w 491"/>
                    <a:gd name="txB" fmla="*/ 549 h 549"/>
                  </a:gdLst>
                  <a:ahLst/>
                  <a:cxnLst>
                    <a:cxn ang="0">
                      <a:pos x="424" y="463"/>
                    </a:cxn>
                    <a:cxn ang="0">
                      <a:pos x="424" y="99"/>
                    </a:cxn>
                    <a:cxn ang="0">
                      <a:pos x="0" y="0"/>
                    </a:cxn>
                    <a:cxn ang="0">
                      <a:pos x="0" y="358"/>
                    </a:cxn>
                    <a:cxn ang="0">
                      <a:pos x="424" y="463"/>
                    </a:cxn>
                  </a:cxnLst>
                  <a:rect l="txL" t="txT" r="txR" b="txB"/>
                  <a:pathLst>
                    <a:path w="491" h="549">
                      <a:moveTo>
                        <a:pt x="490" y="548"/>
                      </a:moveTo>
                      <a:lnTo>
                        <a:pt x="490" y="117"/>
                      </a:lnTo>
                      <a:lnTo>
                        <a:pt x="0" y="0"/>
                      </a:lnTo>
                      <a:lnTo>
                        <a:pt x="0" y="424"/>
                      </a:lnTo>
                      <a:lnTo>
                        <a:pt x="490" y="548"/>
                      </a:lnTo>
                    </a:path>
                  </a:pathLst>
                </a:custGeom>
                <a:solidFill>
                  <a:srgbClr val="CECECE"/>
                </a:solidFill>
                <a:ln w="9525">
                  <a:noFill/>
                  <a:miter/>
                </a:ln>
                <a:effectLst>
                  <a:prstShdw prst="shdw17" dist="17961" dir="2699999">
                    <a:srgbClr val="7C7C7C"/>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46" name="Freeform 30"/>
                <p:cNvSpPr/>
                <p:nvPr/>
              </p:nvSpPr>
              <p:spPr>
                <a:xfrm>
                  <a:off x="65" y="138"/>
                  <a:ext cx="372" cy="400"/>
                </a:xfrm>
                <a:custGeom>
                  <a:avLst/>
                  <a:gdLst>
                    <a:gd name="txL" fmla="*/ 0 w 542"/>
                    <a:gd name="txT" fmla="*/ 0 h 592"/>
                    <a:gd name="txR" fmla="*/ 542 w 542"/>
                    <a:gd name="txB" fmla="*/ 592 h 592"/>
                  </a:gdLst>
                  <a:ahLst/>
                  <a:cxnLst>
                    <a:cxn ang="0">
                      <a:pos x="0" y="0"/>
                    </a:cxn>
                    <a:cxn ang="0">
                      <a:pos x="0" y="307"/>
                    </a:cxn>
                    <a:cxn ang="0">
                      <a:pos x="372" y="400"/>
                    </a:cxn>
                    <a:cxn ang="0">
                      <a:pos x="372" y="88"/>
                    </a:cxn>
                    <a:cxn ang="0">
                      <a:pos x="0" y="0"/>
                    </a:cxn>
                  </a:cxnLst>
                  <a:rect l="txL" t="txT" r="txR" b="txB"/>
                  <a:pathLst>
                    <a:path w="542" h="592">
                      <a:moveTo>
                        <a:pt x="0" y="0"/>
                      </a:moveTo>
                      <a:lnTo>
                        <a:pt x="0" y="454"/>
                      </a:lnTo>
                      <a:lnTo>
                        <a:pt x="542" y="592"/>
                      </a:lnTo>
                      <a:lnTo>
                        <a:pt x="542" y="130"/>
                      </a:lnTo>
                      <a:lnTo>
                        <a:pt x="0" y="0"/>
                      </a:lnTo>
                      <a:close/>
                    </a:path>
                  </a:pathLst>
                </a:custGeom>
                <a:gradFill rotWithShape="0">
                  <a:gsLst>
                    <a:gs pos="0">
                      <a:srgbClr val="618FFD"/>
                    </a:gs>
                    <a:gs pos="100000">
                      <a:srgbClr val="496CBE"/>
                    </a:gs>
                  </a:gsLst>
                  <a:path path="rect">
                    <a:fillToRect r="100000" b="100000"/>
                  </a:path>
                  <a:tileRect/>
                </a:gradFill>
                <a:ln w="9525">
                  <a:noFill/>
                  <a:miter/>
                </a:ln>
                <a:effectLst>
                  <a:prstShdw prst="shdw17" dist="17961" dir="2699999">
                    <a:srgbClr val="3A5698"/>
                  </a:prstShdw>
                </a:effectLst>
              </p:spPr>
              <p:txBody>
                <a:bodyPr wrap="none" anchor="ctr"/>
                <a:lstStyle/>
                <a:p>
                  <a:pPr lvl="0" eaLnBrk="1" hangingPunct="1"/>
                  <a:endParaRPr lang="zh-CN" altLang="en-US" dirty="0">
                    <a:latin typeface="Arial" panose="020B0604020202020204" pitchFamily="34" charset="0"/>
                    <a:ea typeface="宋体" panose="02010600030101010101" pitchFamily="2" charset="-122"/>
                  </a:endParaRPr>
                </a:p>
              </p:txBody>
            </p:sp>
            <p:sp>
              <p:nvSpPr>
                <p:cNvPr id="9247" name="Line 31"/>
                <p:cNvSpPr/>
                <p:nvPr/>
              </p:nvSpPr>
              <p:spPr>
                <a:xfrm>
                  <a:off x="98" y="172"/>
                  <a:ext cx="0" cy="61"/>
                </a:xfrm>
                <a:prstGeom prst="line">
                  <a:avLst/>
                </a:prstGeom>
                <a:ln w="25400" cap="flat" cmpd="sng">
                  <a:solidFill>
                    <a:schemeClr val="bg1"/>
                  </a:solidFill>
                  <a:prstDash val="solid"/>
                  <a:headEnd type="none" w="med" len="med"/>
                  <a:tailEnd type="none" w="med" len="med"/>
                </a:ln>
                <a:effectLst>
                  <a:prstShdw prst="shdw17" dist="17961" dir="2699999">
                    <a:srgbClr val="999999"/>
                  </a:prstShdw>
                </a:effectLst>
              </p:spPr>
              <p:txBody>
                <a:bodyPr/>
                <a:lstStyle/>
                <a:p>
                  <a:endParaRPr lang="zh-CN" altLang="en-US"/>
                </a:p>
              </p:txBody>
            </p:sp>
          </p:grpSp>
        </p:grpSp>
        <p:grpSp>
          <p:nvGrpSpPr>
            <p:cNvPr id="9248" name="Group 32"/>
            <p:cNvGrpSpPr/>
            <p:nvPr/>
          </p:nvGrpSpPr>
          <p:grpSpPr>
            <a:xfrm>
              <a:off x="11755" y="4605"/>
              <a:ext cx="2268" cy="2597"/>
              <a:chOff x="0" y="0"/>
              <a:chExt cx="635" cy="704"/>
            </a:xfrm>
          </p:grpSpPr>
          <p:grpSp>
            <p:nvGrpSpPr>
              <p:cNvPr id="9249" name="Group 33"/>
              <p:cNvGrpSpPr/>
              <p:nvPr/>
            </p:nvGrpSpPr>
            <p:grpSpPr>
              <a:xfrm>
                <a:off x="0" y="0"/>
                <a:ext cx="302" cy="497"/>
                <a:chOff x="0" y="0"/>
                <a:chExt cx="302" cy="497"/>
              </a:xfrm>
            </p:grpSpPr>
            <p:sp>
              <p:nvSpPr>
                <p:cNvPr id="9250" name="Freeform 34"/>
                <p:cNvSpPr/>
                <p:nvPr/>
              </p:nvSpPr>
              <p:spPr>
                <a:xfrm>
                  <a:off x="1" y="0"/>
                  <a:ext cx="301" cy="107"/>
                </a:xfrm>
                <a:custGeom>
                  <a:avLst/>
                  <a:gdLst>
                    <a:gd name="txL" fmla="*/ 0 w 1291"/>
                    <a:gd name="txT" fmla="*/ 0 h 449"/>
                    <a:gd name="txR" fmla="*/ 1291 w 1291"/>
                    <a:gd name="txB" fmla="*/ 449 h 449"/>
                  </a:gdLst>
                  <a:ahLst/>
                  <a:cxnLst>
                    <a:cxn ang="0">
                      <a:pos x="0" y="73"/>
                    </a:cxn>
                    <a:cxn ang="0">
                      <a:pos x="135" y="107"/>
                    </a:cxn>
                    <a:cxn ang="0">
                      <a:pos x="301" y="30"/>
                    </a:cxn>
                    <a:cxn ang="0">
                      <a:pos x="170" y="0"/>
                    </a:cxn>
                    <a:cxn ang="0">
                      <a:pos x="0" y="73"/>
                    </a:cxn>
                  </a:cxnLst>
                  <a:rect l="txL" t="txT" r="txR" b="txB"/>
                  <a:pathLst>
                    <a:path w="1291" h="449">
                      <a:moveTo>
                        <a:pt x="0" y="307"/>
                      </a:moveTo>
                      <a:lnTo>
                        <a:pt x="577" y="448"/>
                      </a:lnTo>
                      <a:lnTo>
                        <a:pt x="1290" y="127"/>
                      </a:lnTo>
                      <a:lnTo>
                        <a:pt x="727" y="0"/>
                      </a:lnTo>
                      <a:lnTo>
                        <a:pt x="0" y="307"/>
                      </a:lnTo>
                    </a:path>
                  </a:pathLst>
                </a:custGeom>
                <a:solidFill>
                  <a:srgbClr val="C0C0C0">
                    <a:alpha val="57999"/>
                  </a:srgbClr>
                </a:solidFill>
                <a:ln w="9525">
                  <a:noFill/>
                  <a:miter/>
                </a:ln>
                <a:effectLst>
                  <a:prstShdw prst="shdw17" dist="17961" dir="2699999">
                    <a:srgbClr val="737373"/>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51" name="Freeform 35"/>
                <p:cNvSpPr/>
                <p:nvPr/>
              </p:nvSpPr>
              <p:spPr>
                <a:xfrm>
                  <a:off x="6" y="369"/>
                  <a:ext cx="291" cy="128"/>
                </a:xfrm>
                <a:custGeom>
                  <a:avLst/>
                  <a:gdLst>
                    <a:gd name="txL" fmla="*/ 0 w 1252"/>
                    <a:gd name="txT" fmla="*/ 0 h 536"/>
                    <a:gd name="txR" fmla="*/ 1252 w 1252"/>
                    <a:gd name="txB" fmla="*/ 536 h 536"/>
                  </a:gdLst>
                  <a:ahLst/>
                  <a:cxnLst>
                    <a:cxn ang="0">
                      <a:pos x="0" y="70"/>
                    </a:cxn>
                    <a:cxn ang="0">
                      <a:pos x="0" y="88"/>
                    </a:cxn>
                    <a:cxn ang="0">
                      <a:pos x="132" y="128"/>
                    </a:cxn>
                    <a:cxn ang="0">
                      <a:pos x="291" y="22"/>
                    </a:cxn>
                    <a:cxn ang="0">
                      <a:pos x="291" y="0"/>
                    </a:cxn>
                  </a:cxnLst>
                  <a:rect l="txL" t="txT" r="txR" b="txB"/>
                  <a:pathLst>
                    <a:path w="1252" h="536">
                      <a:moveTo>
                        <a:pt x="0" y="292"/>
                      </a:moveTo>
                      <a:lnTo>
                        <a:pt x="0" y="370"/>
                      </a:lnTo>
                      <a:lnTo>
                        <a:pt x="567" y="535"/>
                      </a:lnTo>
                      <a:lnTo>
                        <a:pt x="1251" y="92"/>
                      </a:lnTo>
                      <a:lnTo>
                        <a:pt x="1251" y="0"/>
                      </a:lnTo>
                    </a:path>
                  </a:pathLst>
                </a:custGeom>
                <a:solidFill>
                  <a:srgbClr val="969696">
                    <a:alpha val="57999"/>
                  </a:srgbClr>
                </a:solidFill>
                <a:ln w="9525">
                  <a:noFill/>
                  <a:miter/>
                </a:ln>
                <a:effectLst>
                  <a:prstShdw prst="shdw17" dist="17961" dir="2699999">
                    <a:srgbClr val="5A5A5A"/>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52" name="Freeform 36"/>
                <p:cNvSpPr/>
                <p:nvPr/>
              </p:nvSpPr>
              <p:spPr>
                <a:xfrm>
                  <a:off x="132" y="30"/>
                  <a:ext cx="170" cy="455"/>
                </a:xfrm>
                <a:custGeom>
                  <a:avLst/>
                  <a:gdLst>
                    <a:gd name="txL" fmla="*/ 0 w 729"/>
                    <a:gd name="txT" fmla="*/ 0 h 1916"/>
                    <a:gd name="txR" fmla="*/ 729 w 729"/>
                    <a:gd name="txB" fmla="*/ 1916 h 1916"/>
                  </a:gdLst>
                  <a:ahLst/>
                  <a:cxnLst>
                    <a:cxn ang="0">
                      <a:pos x="0" y="78"/>
                    </a:cxn>
                    <a:cxn ang="0">
                      <a:pos x="1" y="455"/>
                    </a:cxn>
                    <a:cxn ang="0">
                      <a:pos x="170" y="346"/>
                    </a:cxn>
                    <a:cxn ang="0">
                      <a:pos x="170" y="0"/>
                    </a:cxn>
                    <a:cxn ang="0">
                      <a:pos x="0" y="78"/>
                    </a:cxn>
                  </a:cxnLst>
                  <a:rect l="txL" t="txT" r="txR" b="txB"/>
                  <a:pathLst>
                    <a:path w="729" h="1916">
                      <a:moveTo>
                        <a:pt x="0" y="328"/>
                      </a:moveTo>
                      <a:lnTo>
                        <a:pt x="4" y="1915"/>
                      </a:lnTo>
                      <a:lnTo>
                        <a:pt x="728" y="1456"/>
                      </a:lnTo>
                      <a:lnTo>
                        <a:pt x="728" y="0"/>
                      </a:lnTo>
                      <a:lnTo>
                        <a:pt x="0" y="328"/>
                      </a:lnTo>
                    </a:path>
                  </a:pathLst>
                </a:custGeom>
                <a:gradFill rotWithShape="0">
                  <a:gsLst>
                    <a:gs pos="0">
                      <a:srgbClr val="B2B2B2">
                        <a:alpha val="57999"/>
                      </a:srgbClr>
                    </a:gs>
                    <a:gs pos="100000">
                      <a:srgbClr val="E5E5E5"/>
                    </a:gs>
                  </a:gsLst>
                  <a:path path="rect">
                    <a:fillToRect l="100000" t="100000"/>
                  </a:path>
                  <a:tileRect/>
                </a:gra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53" name="Freeform 37"/>
                <p:cNvSpPr/>
                <p:nvPr/>
              </p:nvSpPr>
              <p:spPr>
                <a:xfrm>
                  <a:off x="0" y="73"/>
                  <a:ext cx="134" cy="409"/>
                </a:xfrm>
                <a:custGeom>
                  <a:avLst/>
                  <a:gdLst>
                    <a:gd name="txL" fmla="*/ 0 w 577"/>
                    <a:gd name="txT" fmla="*/ 0 h 1728"/>
                    <a:gd name="txR" fmla="*/ 577 w 577"/>
                    <a:gd name="txB" fmla="*/ 1728 h 1728"/>
                  </a:gdLst>
                  <a:ahLst/>
                  <a:cxnLst>
                    <a:cxn ang="0">
                      <a:pos x="134" y="33"/>
                    </a:cxn>
                    <a:cxn ang="0">
                      <a:pos x="134" y="409"/>
                    </a:cxn>
                    <a:cxn ang="0">
                      <a:pos x="0" y="371"/>
                    </a:cxn>
                    <a:cxn ang="0">
                      <a:pos x="0" y="0"/>
                    </a:cxn>
                    <a:cxn ang="0">
                      <a:pos x="134" y="33"/>
                    </a:cxn>
                  </a:cxnLst>
                  <a:rect l="txL" t="txT" r="txR" b="txB"/>
                  <a:pathLst>
                    <a:path w="577" h="1728">
                      <a:moveTo>
                        <a:pt x="576" y="140"/>
                      </a:moveTo>
                      <a:lnTo>
                        <a:pt x="576" y="1727"/>
                      </a:lnTo>
                      <a:lnTo>
                        <a:pt x="0" y="1568"/>
                      </a:lnTo>
                      <a:lnTo>
                        <a:pt x="0" y="0"/>
                      </a:lnTo>
                      <a:lnTo>
                        <a:pt x="576" y="140"/>
                      </a:lnTo>
                    </a:path>
                  </a:pathLst>
                </a:custGeom>
                <a:gradFill rotWithShape="0">
                  <a:gsLst>
                    <a:gs pos="0">
                      <a:srgbClr val="EDEDED"/>
                    </a:gs>
                    <a:gs pos="100000">
                      <a:srgbClr val="B2B2B2">
                        <a:alpha val="57999"/>
                      </a:srgbClr>
                    </a:gs>
                  </a:gsLst>
                  <a:lin ang="5400000" scaled="1"/>
                  <a:tileRect/>
                </a:gra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54" name="Line 38"/>
                <p:cNvSpPr/>
                <p:nvPr/>
              </p:nvSpPr>
              <p:spPr>
                <a:xfrm>
                  <a:off x="19" y="417"/>
                  <a:ext cx="92" cy="25"/>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55" name="Oval 39"/>
                <p:cNvSpPr/>
                <p:nvPr/>
              </p:nvSpPr>
              <p:spPr>
                <a:xfrm>
                  <a:off x="15" y="93"/>
                  <a:ext cx="15" cy="9"/>
                </a:xfrm>
                <a:prstGeom prst="ellipse">
                  <a:avLst/>
                </a:prstGeom>
                <a:solidFill>
                  <a:schemeClr val="accent2">
                    <a:alpha val="57999"/>
                  </a:schemeClr>
                </a:solidFill>
                <a:ln w="9525">
                  <a:noFill/>
                </a:ln>
                <a:effectLst>
                  <a:prstShdw prst="shdw17" dist="17961" dir="2699999">
                    <a:srgbClr val="1F1F5C"/>
                  </a:prstShdw>
                </a:effectLst>
              </p:spPr>
              <p:txBody>
                <a:bodyPr wrap="none" anchor="ctr"/>
                <a:lstStyle/>
                <a:p>
                  <a:pPr lvl="0" eaLnBrk="1" hangingPunct="1"/>
                  <a:endParaRPr lang="zh-CN" altLang="en-US" dirty="0">
                    <a:latin typeface="Arial" panose="020B0604020202020204" pitchFamily="34" charset="0"/>
                    <a:ea typeface="宋体" panose="02010600030101010101" pitchFamily="2" charset="-122"/>
                  </a:endParaRPr>
                </a:p>
              </p:txBody>
            </p:sp>
            <p:sp>
              <p:nvSpPr>
                <p:cNvPr id="9256" name="Line 40"/>
                <p:cNvSpPr/>
                <p:nvPr/>
              </p:nvSpPr>
              <p:spPr>
                <a:xfrm>
                  <a:off x="19" y="398"/>
                  <a:ext cx="92" cy="26"/>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57" name="Line 41"/>
                <p:cNvSpPr/>
                <p:nvPr/>
              </p:nvSpPr>
              <p:spPr>
                <a:xfrm>
                  <a:off x="19" y="380"/>
                  <a:ext cx="92" cy="25"/>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58" name="Line 42"/>
                <p:cNvSpPr/>
                <p:nvPr/>
              </p:nvSpPr>
              <p:spPr>
                <a:xfrm>
                  <a:off x="19" y="362"/>
                  <a:ext cx="92" cy="25"/>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59" name="Line 43"/>
                <p:cNvSpPr/>
                <p:nvPr/>
              </p:nvSpPr>
              <p:spPr>
                <a:xfrm>
                  <a:off x="19" y="343"/>
                  <a:ext cx="92" cy="25"/>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60" name="Freeform 44"/>
                <p:cNvSpPr/>
                <p:nvPr/>
              </p:nvSpPr>
              <p:spPr>
                <a:xfrm>
                  <a:off x="20" y="165"/>
                  <a:ext cx="92" cy="173"/>
                </a:xfrm>
                <a:custGeom>
                  <a:avLst/>
                  <a:gdLst>
                    <a:gd name="txL" fmla="*/ 0 w 397"/>
                    <a:gd name="txT" fmla="*/ 0 h 733"/>
                    <a:gd name="txR" fmla="*/ 397 w 397"/>
                    <a:gd name="txB" fmla="*/ 733 h 733"/>
                  </a:gdLst>
                  <a:ahLst/>
                  <a:cxnLst>
                    <a:cxn ang="0">
                      <a:pos x="0" y="148"/>
                    </a:cxn>
                    <a:cxn ang="0">
                      <a:pos x="92" y="173"/>
                    </a:cxn>
                    <a:cxn ang="0">
                      <a:pos x="92" y="0"/>
                    </a:cxn>
                  </a:cxnLst>
                  <a:rect l="txL" t="txT" r="txR" b="txB"/>
                  <a:pathLst>
                    <a:path w="397" h="733">
                      <a:moveTo>
                        <a:pt x="0" y="628"/>
                      </a:moveTo>
                      <a:lnTo>
                        <a:pt x="396" y="732"/>
                      </a:lnTo>
                      <a:lnTo>
                        <a:pt x="396" y="0"/>
                      </a:lnTo>
                    </a:path>
                  </a:pathLst>
                </a:custGeom>
                <a:noFill/>
                <a:ln w="6350" cap="rnd" cmpd="sng">
                  <a:solidFill>
                    <a:srgbClr val="777777"/>
                  </a:solidFill>
                  <a:prstDash val="solid"/>
                  <a:bevel/>
                  <a:headEnd type="none" w="med" len="med"/>
                  <a:tailEnd type="none" w="med" len="med"/>
                </a:ln>
                <a:effectLst>
                  <a:prstShdw prst="shdw17" dist="17961" dir="2699999">
                    <a:srgbClr val="474747"/>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61" name="Freeform 45"/>
                <p:cNvSpPr/>
                <p:nvPr/>
              </p:nvSpPr>
              <p:spPr>
                <a:xfrm>
                  <a:off x="10" y="130"/>
                  <a:ext cx="105" cy="303"/>
                </a:xfrm>
                <a:custGeom>
                  <a:avLst/>
                  <a:gdLst>
                    <a:gd name="txL" fmla="*/ 0 w 453"/>
                    <a:gd name="txT" fmla="*/ 0 h 1278"/>
                    <a:gd name="txR" fmla="*/ 453 w 453"/>
                    <a:gd name="txB" fmla="*/ 1278 h 1278"/>
                  </a:gdLst>
                  <a:ahLst/>
                  <a:cxnLst>
                    <a:cxn ang="0">
                      <a:pos x="105" y="25"/>
                    </a:cxn>
                    <a:cxn ang="0">
                      <a:pos x="0" y="0"/>
                    </a:cxn>
                    <a:cxn ang="0">
                      <a:pos x="0" y="303"/>
                    </a:cxn>
                  </a:cxnLst>
                  <a:rect l="txL" t="txT" r="txR" b="txB"/>
                  <a:pathLst>
                    <a:path w="453" h="1278">
                      <a:moveTo>
                        <a:pt x="452" y="105"/>
                      </a:moveTo>
                      <a:lnTo>
                        <a:pt x="0" y="0"/>
                      </a:lnTo>
                      <a:lnTo>
                        <a:pt x="0" y="1277"/>
                      </a:lnTo>
                    </a:path>
                  </a:pathLst>
                </a:custGeom>
                <a:noFill/>
                <a:ln w="6350" cap="rnd" cmpd="sng">
                  <a:solidFill>
                    <a:srgbClr val="777777"/>
                  </a:solidFill>
                  <a:prstDash val="solid"/>
                  <a:bevel/>
                  <a:headEnd type="none" w="med" len="med"/>
                  <a:tailEnd type="none" w="med" len="med"/>
                </a:ln>
                <a:effectLst>
                  <a:prstShdw prst="shdw17" dist="17961" dir="2699999">
                    <a:srgbClr val="474747"/>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62" name="Freeform 46"/>
                <p:cNvSpPr/>
                <p:nvPr/>
              </p:nvSpPr>
              <p:spPr>
                <a:xfrm>
                  <a:off x="17" y="142"/>
                  <a:ext cx="93" cy="171"/>
                </a:xfrm>
                <a:custGeom>
                  <a:avLst/>
                  <a:gdLst>
                    <a:gd name="txL" fmla="*/ 0 w 402"/>
                    <a:gd name="txT" fmla="*/ 0 h 726"/>
                    <a:gd name="txR" fmla="*/ 402 w 402"/>
                    <a:gd name="txB" fmla="*/ 726 h 726"/>
                  </a:gdLst>
                  <a:ahLst/>
                  <a:cxnLst>
                    <a:cxn ang="0">
                      <a:pos x="93" y="23"/>
                    </a:cxn>
                    <a:cxn ang="0">
                      <a:pos x="0" y="0"/>
                    </a:cxn>
                    <a:cxn ang="0">
                      <a:pos x="0" y="171"/>
                    </a:cxn>
                  </a:cxnLst>
                  <a:rect l="txL" t="txT" r="txR" b="txB"/>
                  <a:pathLst>
                    <a:path w="402" h="726">
                      <a:moveTo>
                        <a:pt x="401" y="96"/>
                      </a:moveTo>
                      <a:lnTo>
                        <a:pt x="0" y="0"/>
                      </a:lnTo>
                      <a:lnTo>
                        <a:pt x="0" y="725"/>
                      </a:lnTo>
                    </a:path>
                  </a:pathLst>
                </a:custGeom>
                <a:noFill/>
                <a:ln w="6350" cap="rnd" cmpd="sng">
                  <a:solidFill>
                    <a:srgbClr val="777777"/>
                  </a:solidFill>
                  <a:prstDash val="solid"/>
                  <a:bevel/>
                  <a:headEnd type="none" w="med" len="med"/>
                  <a:tailEnd type="none" w="med" len="med"/>
                </a:ln>
                <a:effectLst>
                  <a:prstShdw prst="shdw17" dist="17961" dir="2699999">
                    <a:srgbClr val="474747"/>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63" name="Line 47"/>
                <p:cNvSpPr/>
                <p:nvPr/>
              </p:nvSpPr>
              <p:spPr>
                <a:xfrm>
                  <a:off x="18" y="180"/>
                  <a:ext cx="89" cy="22"/>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64" name="Line 48"/>
                <p:cNvSpPr/>
                <p:nvPr/>
              </p:nvSpPr>
              <p:spPr>
                <a:xfrm>
                  <a:off x="18" y="218"/>
                  <a:ext cx="91" cy="20"/>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65" name="Line 49"/>
                <p:cNvSpPr/>
                <p:nvPr/>
              </p:nvSpPr>
              <p:spPr>
                <a:xfrm>
                  <a:off x="18" y="263"/>
                  <a:ext cx="87" cy="22"/>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66" name="Freeform 50"/>
                <p:cNvSpPr/>
                <p:nvPr/>
              </p:nvSpPr>
              <p:spPr>
                <a:xfrm>
                  <a:off x="45" y="163"/>
                  <a:ext cx="36" cy="19"/>
                </a:xfrm>
                <a:custGeom>
                  <a:avLst/>
                  <a:gdLst>
                    <a:gd name="txL" fmla="*/ 0 w 152"/>
                    <a:gd name="txT" fmla="*/ 0 h 82"/>
                    <a:gd name="txR" fmla="*/ 152 w 152"/>
                    <a:gd name="txB" fmla="*/ 82 h 82"/>
                  </a:gdLst>
                  <a:ahLst/>
                  <a:cxnLst>
                    <a:cxn ang="0">
                      <a:pos x="0" y="0"/>
                    </a:cxn>
                    <a:cxn ang="0">
                      <a:pos x="0" y="11"/>
                    </a:cxn>
                    <a:cxn ang="0">
                      <a:pos x="36" y="19"/>
                    </a:cxn>
                    <a:cxn ang="0">
                      <a:pos x="36" y="8"/>
                    </a:cxn>
                    <a:cxn ang="0">
                      <a:pos x="0" y="0"/>
                    </a:cxn>
                  </a:cxnLst>
                  <a:rect l="txL" t="txT" r="txR" b="txB"/>
                  <a:pathLst>
                    <a:path w="152" h="82">
                      <a:moveTo>
                        <a:pt x="0" y="0"/>
                      </a:moveTo>
                      <a:lnTo>
                        <a:pt x="0" y="48"/>
                      </a:lnTo>
                      <a:lnTo>
                        <a:pt x="151" y="81"/>
                      </a:lnTo>
                      <a:lnTo>
                        <a:pt x="151" y="33"/>
                      </a:lnTo>
                      <a:lnTo>
                        <a:pt x="0" y="0"/>
                      </a:lnTo>
                    </a:path>
                  </a:pathLst>
                </a:custGeom>
                <a:solidFill>
                  <a:srgbClr val="A9A9A9">
                    <a:alpha val="57999"/>
                  </a:srgbClr>
                </a:solidFill>
                <a:ln w="9525">
                  <a:noFill/>
                  <a:miter/>
                </a:ln>
                <a:effectLst>
                  <a:prstShdw prst="shdw17" dist="17961" dir="2699999">
                    <a:srgbClr val="656565"/>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67" name="Line 51"/>
                <p:cNvSpPr/>
                <p:nvPr/>
              </p:nvSpPr>
              <p:spPr>
                <a:xfrm>
                  <a:off x="30" y="166"/>
                  <a:ext cx="67" cy="14"/>
                </a:xfrm>
                <a:prstGeom prst="line">
                  <a:avLst/>
                </a:prstGeom>
                <a:ln w="6350" cap="flat" cmpd="sng">
                  <a:solidFill>
                    <a:srgbClr val="777777"/>
                  </a:solidFill>
                  <a:prstDash val="solid"/>
                  <a:headEnd type="none" w="med" len="med"/>
                  <a:tailEnd type="none" w="med" len="med"/>
                </a:ln>
                <a:effectLst>
                  <a:prstShdw prst="shdw17" dist="17961" dir="2699999">
                    <a:srgbClr val="474747"/>
                  </a:prstShdw>
                </a:effectLst>
              </p:spPr>
              <p:txBody>
                <a:bodyPr/>
                <a:lstStyle/>
                <a:p>
                  <a:endParaRPr lang="zh-CN" altLang="en-US"/>
                </a:p>
              </p:txBody>
            </p:sp>
            <p:sp>
              <p:nvSpPr>
                <p:cNvPr id="9268" name="Freeform 52"/>
                <p:cNvSpPr/>
                <p:nvPr/>
              </p:nvSpPr>
              <p:spPr>
                <a:xfrm>
                  <a:off x="25" y="233"/>
                  <a:ext cx="80" cy="37"/>
                </a:xfrm>
                <a:custGeom>
                  <a:avLst/>
                  <a:gdLst>
                    <a:gd name="txL" fmla="*/ 0 w 351"/>
                    <a:gd name="txT" fmla="*/ 0 h 183"/>
                    <a:gd name="txR" fmla="*/ 351 w 351"/>
                    <a:gd name="txB" fmla="*/ 183 h 183"/>
                  </a:gdLst>
                  <a:ahLst/>
                  <a:cxnLst>
                    <a:cxn ang="0">
                      <a:pos x="0" y="17"/>
                    </a:cxn>
                    <a:cxn ang="0">
                      <a:pos x="0" y="0"/>
                    </a:cxn>
                    <a:cxn ang="0">
                      <a:pos x="80" y="19"/>
                    </a:cxn>
                    <a:cxn ang="0">
                      <a:pos x="80" y="37"/>
                    </a:cxn>
                    <a:cxn ang="0">
                      <a:pos x="0" y="17"/>
                    </a:cxn>
                  </a:cxnLst>
                  <a:rect l="txL" t="txT" r="txR" b="txB"/>
                  <a:pathLst>
                    <a:path w="351" h="183">
                      <a:moveTo>
                        <a:pt x="0" y="85"/>
                      </a:moveTo>
                      <a:lnTo>
                        <a:pt x="0" y="0"/>
                      </a:lnTo>
                      <a:lnTo>
                        <a:pt x="350" y="93"/>
                      </a:lnTo>
                      <a:lnTo>
                        <a:pt x="350" y="182"/>
                      </a:lnTo>
                      <a:lnTo>
                        <a:pt x="0" y="85"/>
                      </a:lnTo>
                    </a:path>
                  </a:pathLst>
                </a:custGeom>
                <a:solidFill>
                  <a:srgbClr val="B2B2B2">
                    <a:alpha val="57999"/>
                  </a:srgbClr>
                </a:soli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69" name="Freeform 53"/>
                <p:cNvSpPr/>
                <p:nvPr/>
              </p:nvSpPr>
              <p:spPr>
                <a:xfrm>
                  <a:off x="25" y="279"/>
                  <a:ext cx="80" cy="41"/>
                </a:xfrm>
                <a:custGeom>
                  <a:avLst/>
                  <a:gdLst>
                    <a:gd name="txL" fmla="*/ 0 w 351"/>
                    <a:gd name="txT" fmla="*/ 0 h 182"/>
                    <a:gd name="txR" fmla="*/ 351 w 351"/>
                    <a:gd name="txB" fmla="*/ 182 h 182"/>
                  </a:gdLst>
                  <a:ahLst/>
                  <a:cxnLst>
                    <a:cxn ang="0">
                      <a:pos x="0" y="19"/>
                    </a:cxn>
                    <a:cxn ang="0">
                      <a:pos x="0" y="0"/>
                    </a:cxn>
                    <a:cxn ang="0">
                      <a:pos x="80" y="21"/>
                    </a:cxn>
                    <a:cxn ang="0">
                      <a:pos x="80" y="41"/>
                    </a:cxn>
                    <a:cxn ang="0">
                      <a:pos x="0" y="19"/>
                    </a:cxn>
                  </a:cxnLst>
                  <a:rect l="txL" t="txT" r="txR" b="txB"/>
                  <a:pathLst>
                    <a:path w="351" h="182">
                      <a:moveTo>
                        <a:pt x="0" y="85"/>
                      </a:moveTo>
                      <a:lnTo>
                        <a:pt x="0" y="0"/>
                      </a:lnTo>
                      <a:lnTo>
                        <a:pt x="350" y="93"/>
                      </a:lnTo>
                      <a:lnTo>
                        <a:pt x="350" y="181"/>
                      </a:lnTo>
                      <a:lnTo>
                        <a:pt x="0" y="85"/>
                      </a:lnTo>
                    </a:path>
                  </a:pathLst>
                </a:custGeom>
                <a:solidFill>
                  <a:srgbClr val="B2B2B2">
                    <a:alpha val="57999"/>
                  </a:srgbClr>
                </a:soli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70" name="Freeform 54"/>
                <p:cNvSpPr/>
                <p:nvPr/>
              </p:nvSpPr>
              <p:spPr>
                <a:xfrm>
                  <a:off x="84" y="255"/>
                  <a:ext cx="12" cy="6"/>
                </a:xfrm>
                <a:custGeom>
                  <a:avLst/>
                  <a:gdLst>
                    <a:gd name="txL" fmla="*/ 0 w 54"/>
                    <a:gd name="txT" fmla="*/ 0 h 30"/>
                    <a:gd name="txR" fmla="*/ 54 w 54"/>
                    <a:gd name="txB" fmla="*/ 30 h 30"/>
                  </a:gdLst>
                  <a:ahLst/>
                  <a:cxnLst>
                    <a:cxn ang="0">
                      <a:pos x="0" y="14"/>
                    </a:cxn>
                    <a:cxn ang="0">
                      <a:pos x="0" y="0"/>
                    </a:cxn>
                    <a:cxn ang="0">
                      <a:pos x="53" y="15"/>
                    </a:cxn>
                    <a:cxn ang="0">
                      <a:pos x="53" y="29"/>
                    </a:cxn>
                    <a:cxn ang="0">
                      <a:pos x="0" y="14"/>
                    </a:cxn>
                  </a:cxnLst>
                  <a:rect l="txL" t="txT" r="txR" b="txB"/>
                  <a:pathLst>
                    <a:path w="54" h="30">
                      <a:moveTo>
                        <a:pt x="0" y="14"/>
                      </a:moveTo>
                      <a:lnTo>
                        <a:pt x="0" y="0"/>
                      </a:lnTo>
                      <a:lnTo>
                        <a:pt x="53" y="15"/>
                      </a:lnTo>
                      <a:lnTo>
                        <a:pt x="53" y="29"/>
                      </a:lnTo>
                      <a:lnTo>
                        <a:pt x="0" y="14"/>
                      </a:lnTo>
                    </a:path>
                  </a:pathLst>
                </a:custGeom>
                <a:solidFill>
                  <a:schemeClr val="accent2">
                    <a:alpha val="57999"/>
                  </a:schemeClr>
                </a:solidFill>
                <a:ln w="9525">
                  <a:noFill/>
                  <a:miter/>
                </a:ln>
                <a:effectLst>
                  <a:prstShdw prst="shdw17" dist="17961" dir="2699999">
                    <a:srgbClr val="1F1F5C"/>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71" name="Freeform 55"/>
                <p:cNvSpPr/>
                <p:nvPr/>
              </p:nvSpPr>
              <p:spPr>
                <a:xfrm>
                  <a:off x="86" y="300"/>
                  <a:ext cx="12" cy="8"/>
                </a:xfrm>
                <a:custGeom>
                  <a:avLst/>
                  <a:gdLst>
                    <a:gd name="txL" fmla="*/ 0 w 54"/>
                    <a:gd name="txT" fmla="*/ 0 h 32"/>
                    <a:gd name="txR" fmla="*/ 54 w 54"/>
                    <a:gd name="txB" fmla="*/ 32 h 32"/>
                  </a:gdLst>
                  <a:ahLst/>
                  <a:cxnLst>
                    <a:cxn ang="0">
                      <a:pos x="0" y="15"/>
                    </a:cxn>
                    <a:cxn ang="0">
                      <a:pos x="0" y="0"/>
                    </a:cxn>
                    <a:cxn ang="0">
                      <a:pos x="53" y="16"/>
                    </a:cxn>
                    <a:cxn ang="0">
                      <a:pos x="53" y="31"/>
                    </a:cxn>
                    <a:cxn ang="0">
                      <a:pos x="0" y="15"/>
                    </a:cxn>
                  </a:cxnLst>
                  <a:rect l="txL" t="txT" r="txR" b="txB"/>
                  <a:pathLst>
                    <a:path w="54" h="32">
                      <a:moveTo>
                        <a:pt x="0" y="15"/>
                      </a:moveTo>
                      <a:lnTo>
                        <a:pt x="0" y="0"/>
                      </a:lnTo>
                      <a:lnTo>
                        <a:pt x="53" y="16"/>
                      </a:lnTo>
                      <a:lnTo>
                        <a:pt x="53" y="31"/>
                      </a:lnTo>
                      <a:lnTo>
                        <a:pt x="0" y="15"/>
                      </a:lnTo>
                    </a:path>
                  </a:pathLst>
                </a:custGeom>
                <a:solidFill>
                  <a:schemeClr val="accent2">
                    <a:alpha val="57999"/>
                  </a:schemeClr>
                </a:solidFill>
                <a:ln w="9525">
                  <a:noFill/>
                  <a:miter/>
                </a:ln>
                <a:effectLst>
                  <a:prstShdw prst="shdw17" dist="17961" dir="2699999">
                    <a:srgbClr val="1F1F5C"/>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72" name="Freeform 56"/>
                <p:cNvSpPr/>
                <p:nvPr/>
              </p:nvSpPr>
              <p:spPr>
                <a:xfrm>
                  <a:off x="23" y="191"/>
                  <a:ext cx="82" cy="38"/>
                </a:xfrm>
                <a:custGeom>
                  <a:avLst/>
                  <a:gdLst>
                    <a:gd name="txL" fmla="*/ 0 w 351"/>
                    <a:gd name="txT" fmla="*/ 0 h 182"/>
                    <a:gd name="txR" fmla="*/ 351 w 351"/>
                    <a:gd name="txB" fmla="*/ 182 h 182"/>
                  </a:gdLst>
                  <a:ahLst/>
                  <a:cxnLst>
                    <a:cxn ang="0">
                      <a:pos x="0" y="18"/>
                    </a:cxn>
                    <a:cxn ang="0">
                      <a:pos x="0" y="0"/>
                    </a:cxn>
                    <a:cxn ang="0">
                      <a:pos x="82" y="19"/>
                    </a:cxn>
                    <a:cxn ang="0">
                      <a:pos x="82" y="38"/>
                    </a:cxn>
                    <a:cxn ang="0">
                      <a:pos x="0" y="18"/>
                    </a:cxn>
                  </a:cxnLst>
                  <a:rect l="txL" t="txT" r="txR" b="txB"/>
                  <a:pathLst>
                    <a:path w="351" h="182">
                      <a:moveTo>
                        <a:pt x="0" y="85"/>
                      </a:moveTo>
                      <a:lnTo>
                        <a:pt x="0" y="0"/>
                      </a:lnTo>
                      <a:lnTo>
                        <a:pt x="350" y="93"/>
                      </a:lnTo>
                      <a:lnTo>
                        <a:pt x="350" y="181"/>
                      </a:lnTo>
                      <a:lnTo>
                        <a:pt x="0" y="85"/>
                      </a:lnTo>
                    </a:path>
                  </a:pathLst>
                </a:custGeom>
                <a:solidFill>
                  <a:srgbClr val="B2B2B2">
                    <a:alpha val="57999"/>
                  </a:srgbClr>
                </a:solidFill>
                <a:ln w="9525">
                  <a:noFill/>
                  <a:miter/>
                </a:ln>
                <a:effectLst>
                  <a:prstShdw prst="shdw17" dist="17961" dir="2699999">
                    <a:srgbClr val="6B6B6B"/>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sp>
              <p:nvSpPr>
                <p:cNvPr id="9273" name="Freeform 57"/>
                <p:cNvSpPr/>
                <p:nvPr/>
              </p:nvSpPr>
              <p:spPr>
                <a:xfrm>
                  <a:off x="83" y="212"/>
                  <a:ext cx="13" cy="7"/>
                </a:xfrm>
                <a:custGeom>
                  <a:avLst/>
                  <a:gdLst>
                    <a:gd name="txL" fmla="*/ 0 w 54"/>
                    <a:gd name="txT" fmla="*/ 0 h 30"/>
                    <a:gd name="txR" fmla="*/ 54 w 54"/>
                    <a:gd name="txB" fmla="*/ 30 h 30"/>
                  </a:gdLst>
                  <a:ahLst/>
                  <a:cxnLst>
                    <a:cxn ang="0">
                      <a:pos x="0" y="14"/>
                    </a:cxn>
                    <a:cxn ang="0">
                      <a:pos x="0" y="0"/>
                    </a:cxn>
                    <a:cxn ang="0">
                      <a:pos x="53" y="15"/>
                    </a:cxn>
                    <a:cxn ang="0">
                      <a:pos x="53" y="29"/>
                    </a:cxn>
                    <a:cxn ang="0">
                      <a:pos x="0" y="14"/>
                    </a:cxn>
                  </a:cxnLst>
                  <a:rect l="txL" t="txT" r="txR" b="txB"/>
                  <a:pathLst>
                    <a:path w="54" h="30">
                      <a:moveTo>
                        <a:pt x="0" y="14"/>
                      </a:moveTo>
                      <a:lnTo>
                        <a:pt x="0" y="0"/>
                      </a:lnTo>
                      <a:lnTo>
                        <a:pt x="53" y="15"/>
                      </a:lnTo>
                      <a:lnTo>
                        <a:pt x="53" y="29"/>
                      </a:lnTo>
                      <a:lnTo>
                        <a:pt x="0" y="14"/>
                      </a:lnTo>
                    </a:path>
                  </a:pathLst>
                </a:custGeom>
                <a:solidFill>
                  <a:schemeClr val="accent2">
                    <a:alpha val="57999"/>
                  </a:schemeClr>
                </a:solidFill>
                <a:ln w="9525">
                  <a:noFill/>
                  <a:miter/>
                </a:ln>
                <a:effectLst>
                  <a:prstShdw prst="shdw17" dist="17961" dir="2699999">
                    <a:srgbClr val="1F1F5C"/>
                  </a:prstShdw>
                </a:effectLst>
              </p:spPr>
              <p:txBody>
                <a:bodyPr/>
                <a:lstStyle/>
                <a:p>
                  <a:pPr lvl="0" eaLnBrk="1" hangingPunct="1"/>
                  <a:endParaRPr lang="zh-CN" altLang="en-US" dirty="0">
                    <a:latin typeface="Arial" panose="020B0604020202020204" pitchFamily="34" charset="0"/>
                    <a:ea typeface="宋体" panose="02010600030101010101" pitchFamily="2" charset="-122"/>
                  </a:endParaRPr>
                </a:p>
              </p:txBody>
            </p:sp>
          </p:grpSp>
          <p:pic>
            <p:nvPicPr>
              <p:cNvPr id="9274" name="Picture 58"/>
              <p:cNvPicPr>
                <a:picLocks noChangeAspect="1"/>
              </p:cNvPicPr>
              <p:nvPr/>
            </p:nvPicPr>
            <p:blipFill>
              <a:blip r:embed="rId2"/>
              <a:stretch>
                <a:fillRect/>
              </a:stretch>
            </p:blipFill>
            <p:spPr>
              <a:xfrm>
                <a:off x="191" y="300"/>
                <a:ext cx="316" cy="237"/>
              </a:xfrm>
              <a:prstGeom prst="rect">
                <a:avLst/>
              </a:prstGeom>
              <a:noFill/>
              <a:ln w="9525">
                <a:noFill/>
                <a:miter/>
              </a:ln>
            </p:spPr>
          </p:pic>
          <p:sp>
            <p:nvSpPr>
              <p:cNvPr id="9275" name="Text Box 59"/>
              <p:cNvSpPr txBox="1"/>
              <p:nvPr/>
            </p:nvSpPr>
            <p:spPr>
              <a:xfrm>
                <a:off x="10" y="572"/>
                <a:ext cx="625" cy="132"/>
              </a:xfrm>
              <a:prstGeom prst="rect">
                <a:avLst/>
              </a:prstGeom>
              <a:noFill/>
              <a:ln w="9525">
                <a:noFill/>
                <a:miter/>
              </a:ln>
            </p:spPr>
            <p:txBody>
              <a:bodyPr lIns="90000" tIns="46800" rIns="90000" bIns="46800">
                <a:spAutoFit/>
              </a:bodyPr>
              <a:lstStyle/>
              <a:p>
                <a:pPr defTabSz="1370965" eaLnBrk="0" hangingPunct="0">
                  <a:spcBef>
                    <a:spcPct val="50000"/>
                  </a:spcBef>
                </a:pPr>
                <a:r>
                  <a:rPr lang="zh-CN" altLang="en-US" sz="1400" b="1" dirty="0">
                    <a:latin typeface="Helvetica" pitchFamily="2" charset="0"/>
                    <a:ea typeface="宋体" panose="02010600030101010101" pitchFamily="2" charset="-122"/>
                  </a:rPr>
                  <a:t>WEBSrv</a:t>
                </a:r>
                <a:endParaRPr lang="zh-CN" altLang="en-US" sz="1400" b="1" dirty="0">
                  <a:latin typeface="Helvetica" pitchFamily="2" charset="0"/>
                  <a:ea typeface="宋体" panose="02010600030101010101" pitchFamily="2" charset="-122"/>
                </a:endParaRPr>
              </a:p>
            </p:txBody>
          </p:sp>
        </p:grpSp>
        <p:sp>
          <p:nvSpPr>
            <p:cNvPr id="9276" name="Line 60"/>
            <p:cNvSpPr/>
            <p:nvPr/>
          </p:nvSpPr>
          <p:spPr>
            <a:xfrm flipV="1">
              <a:off x="6878" y="5400"/>
              <a:ext cx="4877" cy="0"/>
            </a:xfrm>
            <a:prstGeom prst="line">
              <a:avLst/>
            </a:prstGeom>
            <a:ln w="28575" cap="flat" cmpd="sng">
              <a:solidFill>
                <a:srgbClr val="009999"/>
              </a:solidFill>
              <a:prstDash val="solid"/>
              <a:headEnd type="none" w="med" len="med"/>
              <a:tailEnd type="triangle" w="med" len="med"/>
            </a:ln>
          </p:spPr>
          <p:txBody>
            <a:bodyPr/>
            <a:lstStyle/>
            <a:p>
              <a:endParaRPr lang="zh-CN" altLang="en-US"/>
            </a:p>
          </p:txBody>
        </p:sp>
        <p:sp>
          <p:nvSpPr>
            <p:cNvPr id="9277" name="Text Box 61"/>
            <p:cNvSpPr txBox="1"/>
            <p:nvPr/>
          </p:nvSpPr>
          <p:spPr>
            <a:xfrm>
              <a:off x="3720" y="3909"/>
              <a:ext cx="4137" cy="580"/>
            </a:xfrm>
            <a:prstGeom prst="rect">
              <a:avLst/>
            </a:prstGeom>
            <a:noFill/>
            <a:ln w="9525">
              <a:noFill/>
              <a:miter/>
            </a:ln>
            <a:effectLst>
              <a:prstShdw prst="shdw17" dist="17961" dir="2699999">
                <a:srgbClr val="7A7A99"/>
              </a:prstShdw>
            </a:effectLst>
          </p:spPr>
          <p:txBody>
            <a:bodyPr wrap="square" anchor="b">
              <a:spAutoFit/>
            </a:bodyPr>
            <a:lstStyle/>
            <a:p>
              <a:pPr lvl="0" eaLnBrk="1" hangingPunct="1">
                <a:spcBef>
                  <a:spcPct val="50000"/>
                </a:spcBef>
              </a:pPr>
              <a:r>
                <a:rPr lang="zh-CN" altLang="en-US" b="1" dirty="0">
                  <a:latin typeface="Arial" panose="020B0604020202020204" pitchFamily="34" charset="0"/>
                  <a:ea typeface="楷体_GB2312" pitchFamily="49" charset="-122"/>
                </a:rPr>
                <a:t>http://</a:t>
              </a:r>
              <a:r>
                <a:rPr lang="zh-CN" altLang="en-US" b="1" dirty="0">
                  <a:latin typeface="Arial" panose="020B0604020202020204" pitchFamily="34" charset="0"/>
                  <a:ea typeface="宋体" panose="02010600030101010101" pitchFamily="2" charset="-122"/>
                </a:rPr>
                <a:t>www</a:t>
              </a:r>
              <a:r>
                <a:rPr lang="zh-CN" altLang="en-US" b="1" dirty="0">
                  <a:latin typeface="Arial" panose="020B0604020202020204" pitchFamily="34" charset="0"/>
                  <a:ea typeface="宋体" panose="02010600030101010101" pitchFamily="2" charset="-122"/>
                </a:rPr>
                <a:t>.</a:t>
              </a:r>
              <a:r>
                <a:rPr lang="en-US" altLang="zh-CN" b="1" dirty="0" err="1">
                  <a:latin typeface="Arial" panose="020B0604020202020204" pitchFamily="34" charset="0"/>
                  <a:ea typeface="宋体" panose="02010600030101010101" pitchFamily="2" charset="-122"/>
                </a:rPr>
                <a:t>baidu</a:t>
              </a:r>
              <a:r>
                <a:rPr lang="zh-CN" altLang="en-US" b="1" dirty="0">
                  <a:latin typeface="Arial" panose="020B0604020202020204" pitchFamily="34" charset="0"/>
                  <a:ea typeface="宋体" panose="02010600030101010101" pitchFamily="2" charset="-122"/>
                </a:rPr>
                <a:t>.com</a:t>
              </a:r>
              <a:r>
                <a:rPr lang="zh-CN" altLang="en-US" b="1" dirty="0">
                  <a:latin typeface="Arial" panose="020B0604020202020204" pitchFamily="34" charset="0"/>
                  <a:ea typeface="楷体_GB2312" pitchFamily="49" charset="-122"/>
                </a:rPr>
                <a:t>/</a:t>
              </a:r>
              <a:endParaRPr lang="zh-CN" altLang="en-US" b="1" dirty="0">
                <a:latin typeface="Arial" panose="020B0604020202020204" pitchFamily="34" charset="0"/>
                <a:ea typeface="楷体_GB2312" pitchFamily="49" charset="-122"/>
              </a:endParaRPr>
            </a:p>
          </p:txBody>
        </p:sp>
        <p:sp>
          <p:nvSpPr>
            <p:cNvPr id="9278" name="Line 62"/>
            <p:cNvSpPr/>
            <p:nvPr/>
          </p:nvSpPr>
          <p:spPr>
            <a:xfrm flipH="1">
              <a:off x="6765" y="5628"/>
              <a:ext cx="4875" cy="0"/>
            </a:xfrm>
            <a:prstGeom prst="line">
              <a:avLst/>
            </a:prstGeom>
            <a:ln w="38100" cap="flat" cmpd="sng">
              <a:solidFill>
                <a:srgbClr val="009999"/>
              </a:solidFill>
              <a:prstDash val="solid"/>
              <a:headEnd type="none" w="med" len="med"/>
              <a:tailEnd type="triangle" w="med" len="med"/>
            </a:ln>
            <a:effectLst>
              <a:prstShdw prst="shdw17" dist="17961" dir="2699999">
                <a:srgbClr val="005C5C"/>
              </a:prstShdw>
            </a:effectLst>
          </p:spPr>
          <p:txBody>
            <a:bodyPr/>
            <a:lstStyle/>
            <a:p>
              <a:endParaRPr lang="zh-CN" altLang="en-US"/>
            </a:p>
          </p:txBody>
        </p:sp>
        <p:sp>
          <p:nvSpPr>
            <p:cNvPr id="9279" name="Text Box 63"/>
            <p:cNvSpPr txBox="1"/>
            <p:nvPr/>
          </p:nvSpPr>
          <p:spPr>
            <a:xfrm>
              <a:off x="9940" y="4716"/>
              <a:ext cx="1135" cy="582"/>
            </a:xfrm>
            <a:prstGeom prst="rect">
              <a:avLst/>
            </a:prstGeom>
            <a:noFill/>
            <a:ln w="9525">
              <a:noFill/>
              <a:miter/>
            </a:ln>
            <a:effectLst>
              <a:prstShdw prst="shdw17" dist="17961" dir="2699999">
                <a:srgbClr val="7A7A99"/>
              </a:prstShdw>
            </a:effectLst>
          </p:spPr>
          <p:txBody>
            <a:bodyPr anchor="b">
              <a:spAutoFit/>
            </a:bodyPr>
            <a:lstStyle/>
            <a:p>
              <a:pPr lvl="0" eaLnBrk="1" hangingPunct="1">
                <a:spcBef>
                  <a:spcPct val="50000"/>
                </a:spcBef>
              </a:pPr>
              <a:r>
                <a:rPr lang="zh-CN" altLang="en-US" b="1">
                  <a:solidFill>
                    <a:srgbClr val="009999"/>
                  </a:solidFill>
                  <a:latin typeface="Arial" panose="020B0604020202020204" pitchFamily="34" charset="0"/>
                  <a:ea typeface="楷体_GB2312" pitchFamily="49" charset="-122"/>
                </a:rPr>
                <a:t>请求</a:t>
              </a:r>
              <a:endParaRPr lang="zh-CN" altLang="en-US" b="1">
                <a:solidFill>
                  <a:srgbClr val="009999"/>
                </a:solidFill>
                <a:latin typeface="Arial" panose="020B0604020202020204" pitchFamily="34" charset="0"/>
                <a:ea typeface="楷体_GB2312" pitchFamily="49" charset="-122"/>
              </a:endParaRPr>
            </a:p>
          </p:txBody>
        </p:sp>
        <p:sp>
          <p:nvSpPr>
            <p:cNvPr id="9280" name="Text Box 64"/>
            <p:cNvSpPr txBox="1"/>
            <p:nvPr/>
          </p:nvSpPr>
          <p:spPr>
            <a:xfrm>
              <a:off x="7333" y="5963"/>
              <a:ext cx="1135" cy="582"/>
            </a:xfrm>
            <a:prstGeom prst="rect">
              <a:avLst/>
            </a:prstGeom>
            <a:noFill/>
            <a:ln w="9525">
              <a:noFill/>
              <a:miter/>
            </a:ln>
            <a:effectLst>
              <a:prstShdw prst="shdw17" dist="17961" dir="2699999">
                <a:srgbClr val="7A7A99"/>
              </a:prstShdw>
            </a:effectLst>
          </p:spPr>
          <p:txBody>
            <a:bodyPr anchor="b">
              <a:spAutoFit/>
            </a:bodyPr>
            <a:lstStyle/>
            <a:p>
              <a:pPr lvl="0" eaLnBrk="1" hangingPunct="1">
                <a:spcBef>
                  <a:spcPct val="50000"/>
                </a:spcBef>
              </a:pPr>
              <a:r>
                <a:rPr lang="zh-CN" altLang="en-US" b="1">
                  <a:solidFill>
                    <a:srgbClr val="009999"/>
                  </a:solidFill>
                  <a:latin typeface="Arial" panose="020B0604020202020204" pitchFamily="34" charset="0"/>
                  <a:ea typeface="楷体_GB2312" pitchFamily="49" charset="-122"/>
                </a:rPr>
                <a:t>响应</a:t>
              </a:r>
              <a:endParaRPr lang="zh-CN" altLang="en-US" b="1">
                <a:solidFill>
                  <a:srgbClr val="009999"/>
                </a:solidFill>
                <a:latin typeface="Arial" panose="020B0604020202020204" pitchFamily="34" charset="0"/>
                <a:ea typeface="楷体_GB2312" pitchFamily="49" charset="-122"/>
              </a:endParaRPr>
            </a:p>
          </p:txBody>
        </p:sp>
        <p:sp>
          <p:nvSpPr>
            <p:cNvPr id="9281" name="AutoShape 65"/>
            <p:cNvSpPr/>
            <p:nvPr/>
          </p:nvSpPr>
          <p:spPr>
            <a:xfrm>
              <a:off x="3818" y="6988"/>
              <a:ext cx="3742" cy="1135"/>
            </a:xfrm>
            <a:prstGeom prst="wedgeRoundRectCallout">
              <a:avLst>
                <a:gd name="adj1" fmla="val -3509"/>
                <a:gd name="adj2" fmla="val -81056"/>
                <a:gd name="adj3" fmla="val 16667"/>
              </a:avLst>
            </a:prstGeom>
            <a:solidFill>
              <a:srgbClr val="FFCC00"/>
            </a:solidFill>
            <a:ln w="9525">
              <a:noFill/>
              <a:miter/>
            </a:ln>
            <a:effectLst>
              <a:prstShdw prst="shdw17" dist="17961" dir="2699999">
                <a:srgbClr val="997A00"/>
              </a:prstShdw>
            </a:effectLst>
          </p:spPr>
          <p:txBody>
            <a:bodyPr anchor="b"/>
            <a:lstStyle/>
            <a:p>
              <a:pPr lvl="0" eaLnBrk="1" hangingPunct="1">
                <a:spcBef>
                  <a:spcPct val="50000"/>
                </a:spcBef>
              </a:pPr>
              <a:r>
                <a:rPr lang="zh-CN" altLang="en-US" b="1" dirty="0">
                  <a:latin typeface="Arial" panose="020B0604020202020204" pitchFamily="34" charset="0"/>
                  <a:ea typeface="楷体_GB2312" pitchFamily="49" charset="-122"/>
                </a:rPr>
                <a:t>客户端软件如：</a:t>
              </a:r>
              <a:br>
                <a:rPr lang="zh-CN" altLang="en-US" b="1" dirty="0">
                  <a:latin typeface="Arial" panose="020B0604020202020204" pitchFamily="34" charset="0"/>
                  <a:ea typeface="楷体_GB2312" pitchFamily="49" charset="-122"/>
                </a:rPr>
              </a:br>
              <a:r>
                <a:rPr lang="zh-CN" altLang="en-US" b="1" dirty="0">
                  <a:latin typeface="Arial" panose="020B0604020202020204" pitchFamily="34" charset="0"/>
                  <a:ea typeface="楷体_GB2312" pitchFamily="49" charset="-122"/>
                </a:rPr>
                <a:t>Internet Explorer</a:t>
              </a:r>
              <a:endParaRPr lang="zh-CN" altLang="en-US" b="1" dirty="0">
                <a:latin typeface="Arial" panose="020B0604020202020204" pitchFamily="34" charset="0"/>
                <a:ea typeface="楷体_GB2312" pitchFamily="49" charset="-122"/>
              </a:endParaRPr>
            </a:p>
          </p:txBody>
        </p:sp>
        <p:sp>
          <p:nvSpPr>
            <p:cNvPr id="9282" name="AutoShape 66"/>
            <p:cNvSpPr/>
            <p:nvPr/>
          </p:nvSpPr>
          <p:spPr>
            <a:xfrm>
              <a:off x="12240" y="2760"/>
              <a:ext cx="3858" cy="1280"/>
            </a:xfrm>
            <a:prstGeom prst="wedgeRoundRectCallout">
              <a:avLst>
                <a:gd name="adj1" fmla="val -43713"/>
                <a:gd name="adj2" fmla="val 97069"/>
                <a:gd name="adj3" fmla="val 16667"/>
              </a:avLst>
            </a:prstGeom>
            <a:solidFill>
              <a:srgbClr val="FFCC00"/>
            </a:solidFill>
            <a:ln w="9525">
              <a:noFill/>
              <a:miter/>
            </a:ln>
            <a:effectLst>
              <a:prstShdw prst="shdw17" dist="17961" dir="2699999">
                <a:srgbClr val="997A00"/>
              </a:prstShdw>
            </a:effectLst>
          </p:spPr>
          <p:txBody>
            <a:bodyPr anchor="b"/>
            <a:lstStyle/>
            <a:p>
              <a:pPr lvl="0" eaLnBrk="1" hangingPunct="1">
                <a:spcBef>
                  <a:spcPct val="50000"/>
                </a:spcBef>
              </a:pPr>
              <a:r>
                <a:rPr lang="zh-CN" altLang="en-US" b="1" dirty="0">
                  <a:latin typeface="Arial" panose="020B0604020202020204" pitchFamily="34" charset="0"/>
                  <a:ea typeface="楷体_GB2312" pitchFamily="49" charset="-122"/>
                </a:rPr>
                <a:t>服务器端软件如：</a:t>
              </a:r>
              <a:br>
                <a:rPr lang="zh-CN" altLang="en-US" b="1" dirty="0">
                  <a:latin typeface="Arial" panose="020B0604020202020204" pitchFamily="34" charset="0"/>
                  <a:ea typeface="楷体_GB2312" pitchFamily="49" charset="-122"/>
                </a:rPr>
              </a:br>
              <a:r>
                <a:rPr lang="zh-CN" altLang="en-US" b="1" dirty="0">
                  <a:latin typeface="Arial" panose="020B0604020202020204" pitchFamily="34" charset="0"/>
                  <a:ea typeface="楷体_GB2312" pitchFamily="49" charset="-122"/>
                </a:rPr>
                <a:t>Apache</a:t>
              </a:r>
              <a:endParaRPr lang="zh-CN" altLang="en-US" b="1" dirty="0">
                <a:latin typeface="Arial" panose="020B0604020202020204" pitchFamily="34" charset="0"/>
                <a:ea typeface="楷体_GB2312" pitchFamily="49" charset="-122"/>
              </a:endParaRPr>
            </a:p>
          </p:txBody>
        </p:sp>
      </p:grpSp>
      <p:sp>
        <p:nvSpPr>
          <p:cNvPr id="5" name="标题 1"/>
          <p:cNvSpPr>
            <a:spLocks noGrp="1"/>
          </p:cNvSpPr>
          <p:nvPr/>
        </p:nvSpPr>
        <p:spPr>
          <a:xfrm>
            <a:off x="280035" y="-2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微软雅黑" panose="020B0503020204020204" charset="-122"/>
                <a:ea typeface="微软雅黑" panose="020B0503020204020204" charset="-122"/>
                <a:cs typeface="Heiti SC Light" charset="-122"/>
              </a:defRPr>
            </a:lvl1pPr>
          </a:lstStyle>
          <a:p>
            <a:r>
              <a:rPr lang="en-US" altLang="zh-CN" dirty="0">
                <a:solidFill>
                  <a:schemeClr val="tx1"/>
                </a:solidFill>
                <a:sym typeface="+mn-ea"/>
              </a:rPr>
              <a:t>Web</a:t>
            </a:r>
            <a:r>
              <a:rPr lang="zh-CN" altLang="en-US" dirty="0">
                <a:solidFill>
                  <a:schemeClr val="tx1"/>
                </a:solidFill>
                <a:sym typeface="+mn-ea"/>
              </a:rPr>
              <a:t>通信</a:t>
            </a:r>
            <a:endParaRPr lang="en-US" altLang="zh-CN" dirty="0">
              <a:solidFill>
                <a:schemeClr val="tx1"/>
              </a:solidFill>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sym typeface="+mn-ea"/>
              </a:rPr>
              <a:t>URL</a:t>
            </a:r>
            <a:endParaRPr lang="zh-CN" altLang="en-US" dirty="0">
              <a:solidFill>
                <a:schemeClr val="tx1"/>
              </a:solidFill>
              <a:sym typeface="+mn-ea"/>
            </a:endParaRPr>
          </a:p>
        </p:txBody>
      </p:sp>
      <p:sp>
        <p:nvSpPr>
          <p:cNvPr id="3" name="内容占位符 2"/>
          <p:cNvSpPr>
            <a:spLocks noGrp="1"/>
          </p:cNvSpPr>
          <p:nvPr>
            <p:ph idx="1"/>
          </p:nvPr>
        </p:nvSpPr>
        <p:spPr>
          <a:xfrm>
            <a:off x="838200" y="1292225"/>
            <a:ext cx="10708005" cy="2860675"/>
          </a:xfrm>
        </p:spPr>
        <p:txBody>
          <a:bodyPr>
            <a:normAutofit fontScale="90000"/>
          </a:bodyPr>
          <a:lstStyle/>
          <a:p>
            <a:pPr>
              <a:lnSpc>
                <a:spcPct val="140000"/>
              </a:lnSpc>
            </a:pPr>
            <a:r>
              <a:rPr>
                <a:solidFill>
                  <a:schemeClr val="tx1"/>
                </a:solidFill>
                <a:sym typeface="+mn-ea"/>
              </a:rPr>
              <a:t>统一资源定位符（Uniform Resource Locator），是专为标识Internet网上资源位置而设的一种编址方式，我们平时所说的网页地址指的即是URL。</a:t>
            </a:r>
            <a:endParaRPr>
              <a:solidFill>
                <a:schemeClr val="tx1"/>
              </a:solidFill>
              <a:sym typeface="+mn-ea"/>
            </a:endParaRPr>
          </a:p>
          <a:p>
            <a:pPr>
              <a:lnSpc>
                <a:spcPct val="130000"/>
              </a:lnSpc>
            </a:pPr>
            <a:r>
              <a:rPr>
                <a:solidFill>
                  <a:schemeClr val="tx1"/>
                </a:solidFill>
                <a:sym typeface="+mn-ea"/>
              </a:rPr>
              <a:t>URL的组成</a:t>
            </a:r>
            <a:endParaRPr>
              <a:solidFill>
                <a:schemeClr val="tx1"/>
              </a:solidFill>
              <a:sym typeface="+mn-ea"/>
            </a:endParaRPr>
          </a:p>
          <a:p>
            <a:pPr lvl="1">
              <a:lnSpc>
                <a:spcPct val="130000"/>
              </a:lnSpc>
            </a:pPr>
            <a:r>
              <a:rPr>
                <a:solidFill>
                  <a:schemeClr val="tx1"/>
                </a:solidFill>
                <a:sym typeface="+mn-ea"/>
              </a:rPr>
              <a:t>协议://服务器IP或域名:端口/资源路径?参数</a:t>
            </a:r>
            <a:endParaRPr>
              <a:solidFill>
                <a:schemeClr val="tx1"/>
              </a:solidFill>
              <a:sym typeface="+mn-ea"/>
            </a:endParaRPr>
          </a:p>
          <a:p>
            <a:endParaRPr lang="zh-CN" altLang="en-US" dirty="0"/>
          </a:p>
        </p:txBody>
      </p:sp>
      <p:pic>
        <p:nvPicPr>
          <p:cNvPr id="4" name="图片 3"/>
          <p:cNvPicPr>
            <a:picLocks noChangeAspect="1"/>
          </p:cNvPicPr>
          <p:nvPr/>
        </p:nvPicPr>
        <p:blipFill>
          <a:blip r:embed="rId1"/>
          <a:stretch>
            <a:fillRect/>
          </a:stretch>
        </p:blipFill>
        <p:spPr>
          <a:xfrm>
            <a:off x="1369695" y="4509135"/>
            <a:ext cx="5433695" cy="163893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sym typeface="+mn-ea"/>
              </a:rPr>
              <a:t>HTTP协议</a:t>
            </a:r>
            <a:endParaRPr lang="zh-CN" altLang="en-US" dirty="0">
              <a:solidFill>
                <a:schemeClr val="tx1"/>
              </a:solidFill>
              <a:sym typeface="+mn-ea"/>
            </a:endParaRPr>
          </a:p>
        </p:txBody>
      </p:sp>
      <p:sp>
        <p:nvSpPr>
          <p:cNvPr id="3" name="内容占位符 2"/>
          <p:cNvSpPr>
            <a:spLocks noGrp="1"/>
          </p:cNvSpPr>
          <p:nvPr>
            <p:ph idx="1"/>
          </p:nvPr>
        </p:nvSpPr>
        <p:spPr/>
        <p:txBody>
          <a:bodyPr/>
          <a:lstStyle/>
          <a:p>
            <a:pPr marL="2540">
              <a:lnSpc>
                <a:spcPct val="130000"/>
              </a:lnSpc>
            </a:pPr>
            <a:r>
              <a:rPr lang="zh-CN" altLang="en-US" dirty="0">
                <a:solidFill>
                  <a:schemeClr val="tx1"/>
                </a:solidFill>
                <a:sym typeface="+mn-ea"/>
              </a:rPr>
              <a:t>超文本传输协议(HTTP，HyperText Transfer Protocol)是互联网上应用最为广泛的一种网络协议。所有的WWW文件都必须遵守这个标准。设计HTTP最初的目的是为了提供一种发布和接收HTML页面的方法。</a:t>
            </a:r>
            <a:endParaRPr lang="zh-CN" altLang="en-US" dirty="0">
              <a:solidFill>
                <a:schemeClr val="tx1"/>
              </a:solidFill>
              <a:sym typeface="+mn-ea"/>
            </a:endParaRPr>
          </a:p>
          <a:p>
            <a:pPr marL="2540">
              <a:lnSpc>
                <a:spcPct val="130000"/>
              </a:lnSpc>
            </a:pPr>
            <a:r>
              <a:rPr lang="en-US" altLang="zh-CN" dirty="0">
                <a:solidFill>
                  <a:schemeClr val="tx1"/>
                </a:solidFill>
                <a:sym typeface="+mn-ea"/>
              </a:rPr>
              <a:t>HTTP</a:t>
            </a:r>
            <a:r>
              <a:rPr lang="zh-CN" altLang="en-US" dirty="0">
                <a:solidFill>
                  <a:schemeClr val="tx1"/>
                </a:solidFill>
                <a:sym typeface="+mn-ea"/>
              </a:rPr>
              <a:t>通信通常发生在</a:t>
            </a:r>
            <a:r>
              <a:rPr lang="en-US" altLang="zh-CN" dirty="0">
                <a:solidFill>
                  <a:schemeClr val="tx1"/>
                </a:solidFill>
                <a:sym typeface="+mn-ea"/>
              </a:rPr>
              <a:t>TCP/IP</a:t>
            </a:r>
            <a:r>
              <a:rPr lang="zh-CN" altLang="en-US" dirty="0">
                <a:solidFill>
                  <a:schemeClr val="tx1"/>
                </a:solidFill>
                <a:sym typeface="+mn-ea"/>
              </a:rPr>
              <a:t>连接之上，默认端口是</a:t>
            </a:r>
            <a:r>
              <a:rPr lang="en-US" altLang="zh-CN" dirty="0">
                <a:solidFill>
                  <a:schemeClr val="tx1"/>
                </a:solidFill>
                <a:sym typeface="+mn-ea"/>
              </a:rPr>
              <a:t>80</a:t>
            </a:r>
            <a:endParaRPr lang="en-US" altLang="zh-CN" dirty="0">
              <a:solidFill>
                <a:schemeClr val="tx1"/>
              </a:solidFill>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sym typeface="+mn-ea"/>
              </a:rPr>
              <a:t>HTTP</a:t>
            </a:r>
            <a:r>
              <a:rPr lang="en-US" altLang="zh-CN" dirty="0">
                <a:solidFill>
                  <a:schemeClr val="tx1"/>
                </a:solidFill>
                <a:sym typeface="+mn-ea"/>
              </a:rPr>
              <a:t>S</a:t>
            </a:r>
            <a:r>
              <a:rPr lang="zh-CN" altLang="en-US" dirty="0">
                <a:solidFill>
                  <a:schemeClr val="tx1"/>
                </a:solidFill>
                <a:sym typeface="+mn-ea"/>
              </a:rPr>
              <a:t>协议</a:t>
            </a:r>
            <a:endParaRPr lang="zh-CN" altLang="en-US" dirty="0">
              <a:solidFill>
                <a:schemeClr val="tx1"/>
              </a:solidFill>
              <a:sym typeface="+mn-ea"/>
            </a:endParaRPr>
          </a:p>
        </p:txBody>
      </p:sp>
      <p:sp>
        <p:nvSpPr>
          <p:cNvPr id="3" name="内容占位符 2"/>
          <p:cNvSpPr>
            <a:spLocks noGrp="1"/>
          </p:cNvSpPr>
          <p:nvPr>
            <p:ph idx="1"/>
          </p:nvPr>
        </p:nvSpPr>
        <p:spPr/>
        <p:txBody>
          <a:bodyPr/>
          <a:lstStyle/>
          <a:p>
            <a:pPr marL="2540">
              <a:lnSpc>
                <a:spcPct val="130000"/>
              </a:lnSpc>
            </a:pPr>
            <a:r>
              <a:rPr lang="zh-CN" altLang="en-US" dirty="0">
                <a:sym typeface="+mn-ea"/>
              </a:rPr>
              <a:t>超文本传输安全协议</a:t>
            </a:r>
            <a:r>
              <a:rPr lang="en-US" altLang="zh-CN" dirty="0">
                <a:sym typeface="+mn-ea"/>
              </a:rPr>
              <a:t>(</a:t>
            </a:r>
            <a:r>
              <a:rPr lang="zh-CN" altLang="en-US" dirty="0">
                <a:solidFill>
                  <a:schemeClr val="tx1"/>
                </a:solidFill>
                <a:sym typeface="+mn-ea"/>
              </a:rPr>
              <a:t>Hyper Text Transfer Protocol over Secure Socket Layer 或 Hypertext Transfer Protocol Secure</a:t>
            </a:r>
            <a:r>
              <a:rPr lang="en-US" altLang="zh-CN" dirty="0">
                <a:solidFill>
                  <a:schemeClr val="tx1"/>
                </a:solidFill>
                <a:sym typeface="+mn-ea"/>
              </a:rPr>
              <a:t>)</a:t>
            </a:r>
            <a:endParaRPr lang="zh-CN" altLang="en-US" dirty="0">
              <a:solidFill>
                <a:schemeClr val="tx1"/>
              </a:solidFill>
              <a:sym typeface="+mn-ea"/>
            </a:endParaRPr>
          </a:p>
          <a:p>
            <a:pPr marL="2540">
              <a:lnSpc>
                <a:spcPct val="130000"/>
              </a:lnSpc>
            </a:pPr>
            <a:r>
              <a:rPr lang="zh-CN" altLang="en-US" dirty="0">
                <a:solidFill>
                  <a:schemeClr val="tx1"/>
                </a:solidFill>
                <a:sym typeface="+mn-ea"/>
              </a:rPr>
              <a:t>简单讲是HTTP的安全版。即HTTP下加入SSL层，可以确保消息的私有性和完整性</a:t>
            </a:r>
            <a:endParaRPr lang="zh-CN" altLang="en-US" dirty="0">
              <a:solidFill>
                <a:schemeClr val="tx1"/>
              </a:solidFill>
              <a:sym typeface="+mn-ea"/>
            </a:endParaRPr>
          </a:p>
          <a:p>
            <a:pPr marL="2540">
              <a:lnSpc>
                <a:spcPct val="130000"/>
              </a:lnSpc>
            </a:pPr>
            <a:r>
              <a:rPr lang="zh-CN" altLang="en-US" dirty="0">
                <a:solidFill>
                  <a:schemeClr val="tx1"/>
                </a:solidFill>
                <a:sym typeface="+mn-ea"/>
              </a:rPr>
              <a:t>端口号为443</a:t>
            </a:r>
            <a:endParaRPr lang="zh-CN" altLang="en-US" dirty="0">
              <a:solidFill>
                <a:schemeClr val="tx1"/>
              </a:solidFill>
              <a:sym typeface="+mn-ea"/>
            </a:endParaRPr>
          </a:p>
        </p:txBody>
      </p:sp>
      <p:pic>
        <p:nvPicPr>
          <p:cNvPr id="70660" name="Picture 4"/>
          <p:cNvPicPr>
            <a:picLocks noChangeAspect="1"/>
          </p:cNvPicPr>
          <p:nvPr/>
        </p:nvPicPr>
        <p:blipFill>
          <a:blip r:embed="rId1"/>
          <a:stretch>
            <a:fillRect/>
          </a:stretch>
        </p:blipFill>
        <p:spPr>
          <a:xfrm>
            <a:off x="7728585" y="3914141"/>
            <a:ext cx="2819400" cy="2052639"/>
          </a:xfrm>
          <a:prstGeom prst="rect">
            <a:avLst/>
          </a:prstGeom>
          <a:noFill/>
          <a:ln w="9525">
            <a:noFill/>
            <a:miter/>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DNS  </a:t>
            </a:r>
            <a:endParaRPr lang="zh-CN" altLang="en-US" dirty="0">
              <a:solidFill>
                <a:schemeClr val="accent5">
                  <a:lumMod val="75000"/>
                </a:schemeClr>
              </a:solidFill>
              <a:sym typeface="+mn-ea"/>
            </a:endParaRPr>
          </a:p>
        </p:txBody>
      </p:sp>
      <p:sp>
        <p:nvSpPr>
          <p:cNvPr id="3" name="内容占位符 2"/>
          <p:cNvSpPr>
            <a:spLocks noGrp="1"/>
          </p:cNvSpPr>
          <p:nvPr>
            <p:ph idx="1"/>
          </p:nvPr>
        </p:nvSpPr>
        <p:spPr>
          <a:xfrm>
            <a:off x="709295" y="1298225"/>
            <a:ext cx="10515600" cy="4351338"/>
          </a:xfrm>
        </p:spPr>
        <p:txBody>
          <a:bodyPr/>
          <a:lstStyle/>
          <a:p>
            <a:pPr marL="2540">
              <a:lnSpc>
                <a:spcPct val="130000"/>
              </a:lnSpc>
            </a:pPr>
            <a:r>
              <a:rPr lang="zh-CN" altLang="en-US" dirty="0">
                <a:solidFill>
                  <a:schemeClr val="tx1"/>
                </a:solidFill>
                <a:sym typeface="+mn-ea"/>
              </a:rPr>
              <a:t>Domain Name System 域名系统</a:t>
            </a:r>
            <a:endParaRPr lang="zh-CN" altLang="en-US" dirty="0">
              <a:solidFill>
                <a:schemeClr val="tx1"/>
              </a:solidFill>
              <a:sym typeface="+mn-ea"/>
            </a:endParaRPr>
          </a:p>
          <a:p>
            <a:pPr marL="2540">
              <a:lnSpc>
                <a:spcPct val="130000"/>
              </a:lnSpc>
            </a:pPr>
            <a:r>
              <a:rPr lang="zh-CN" altLang="en-US" sz="2800" dirty="0">
                <a:solidFill>
                  <a:schemeClr val="tx1"/>
                </a:solidFill>
                <a:sym typeface="+mn-ea"/>
              </a:rPr>
              <a:t>用来完成域名与IP地址之间的映射</a:t>
            </a:r>
            <a:endParaRPr lang="zh-CN" altLang="en-US" sz="2800" dirty="0">
              <a:solidFill>
                <a:schemeClr val="tx1"/>
              </a:solidFill>
              <a:sym typeface="+mn-ea"/>
            </a:endParaRPr>
          </a:p>
          <a:p>
            <a:pPr marL="2540">
              <a:lnSpc>
                <a:spcPct val="130000"/>
              </a:lnSpc>
            </a:pPr>
            <a:r>
              <a:rPr lang="zh-CN" altLang="en-US" sz="2800" dirty="0">
                <a:solidFill>
                  <a:schemeClr val="tx1"/>
                </a:solidFill>
                <a:sym typeface="+mn-ea"/>
              </a:rPr>
              <a:t>端口号为TCP或UDP的53</a:t>
            </a:r>
            <a:endParaRPr lang="zh-CN" altLang="en-US" sz="2800" dirty="0">
              <a:solidFill>
                <a:schemeClr val="tx1"/>
              </a:solidFill>
              <a:sym typeface="+mn-ea"/>
            </a:endParaRPr>
          </a:p>
        </p:txBody>
      </p:sp>
      <p:pic>
        <p:nvPicPr>
          <p:cNvPr id="4" name="图片 3"/>
          <p:cNvPicPr>
            <a:picLocks noChangeAspect="1"/>
          </p:cNvPicPr>
          <p:nvPr/>
        </p:nvPicPr>
        <p:blipFill>
          <a:blip r:embed="rId1"/>
          <a:stretch>
            <a:fillRect/>
          </a:stretch>
        </p:blipFill>
        <p:spPr>
          <a:xfrm>
            <a:off x="986155" y="3472180"/>
            <a:ext cx="4581525" cy="26479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txBox="1">
            <a:spLocks noGrp="1"/>
          </p:cNvSpPr>
          <p:nvPr>
            <p:ph type="title" idx="4294967295"/>
          </p:nvPr>
        </p:nvSpPr>
        <p:spPr bwMode="auto">
          <a:noFill/>
          <a:ln>
            <a:noFill/>
          </a:ln>
        </p:spPr>
        <p:txBody>
          <a:bodyPr vert="horz" wrap="square" lIns="137160" tIns="68580" rIns="137160" bIns="68580" numCol="1" rtlCol="0" anchor="ctr" anchorCtr="0" compatLnSpc="1">
            <a:normAutofit/>
          </a:bodyPr>
          <a:lstStyle/>
          <a:p>
            <a:pPr defTabSz="1370965">
              <a:defRPr/>
            </a:pPr>
            <a:r>
              <a:rPr lang="en-US" altLang="zh-CN" sz="3200" dirty="0">
                <a:solidFill>
                  <a:schemeClr val="tx1"/>
                </a:solidFill>
                <a:latin typeface="微软雅黑" panose="020B0503020204020204" charset="-122"/>
                <a:ea typeface="微软雅黑" panose="020B0503020204020204" charset="-122"/>
                <a:sym typeface="+mn-ea"/>
              </a:rPr>
              <a:t>DNS客户端的配置</a:t>
            </a:r>
            <a:endParaRPr lang="en-US" altLang="zh-CN" sz="3200" dirty="0">
              <a:solidFill>
                <a:schemeClr val="tx1"/>
              </a:solidFill>
              <a:latin typeface="微软雅黑" panose="020B0503020204020204" charset="-122"/>
              <a:ea typeface="微软雅黑" panose="020B0503020204020204" charset="-122"/>
              <a:sym typeface="+mn-ea"/>
            </a:endParaRPr>
          </a:p>
        </p:txBody>
      </p:sp>
      <p:pic>
        <p:nvPicPr>
          <p:cNvPr id="75779" name="Picture 3"/>
          <p:cNvPicPr>
            <a:picLocks noChangeAspect="1"/>
          </p:cNvPicPr>
          <p:nvPr/>
        </p:nvPicPr>
        <p:blipFill>
          <a:blip r:embed="rId1"/>
          <a:stretch>
            <a:fillRect/>
          </a:stretch>
        </p:blipFill>
        <p:spPr>
          <a:xfrm>
            <a:off x="1015153" y="1285664"/>
            <a:ext cx="6553200" cy="4930775"/>
          </a:xfrm>
          <a:prstGeom prst="rect">
            <a:avLst/>
          </a:prstGeom>
          <a:noFill/>
          <a:ln w="9525">
            <a:noFill/>
            <a:miter/>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3685" y="-215"/>
            <a:ext cx="10515600" cy="1325563"/>
          </a:xfrm>
        </p:spPr>
        <p:txBody>
          <a:bodyPr/>
          <a:p>
            <a:r>
              <a:rPr lang="zh-CN" altLang="en-US"/>
              <a:t>电子计算机发明于哪一年</a:t>
            </a:r>
            <a:endParaRPr lang="zh-CN" altLang="en-US"/>
          </a:p>
        </p:txBody>
      </p:sp>
      <p:sp>
        <p:nvSpPr>
          <p:cNvPr id="3" name="内容占位符 2"/>
          <p:cNvSpPr>
            <a:spLocks noGrp="1"/>
          </p:cNvSpPr>
          <p:nvPr>
            <p:ph idx="1"/>
          </p:nvPr>
        </p:nvSpPr>
        <p:spPr>
          <a:xfrm>
            <a:off x="838200" y="1465580"/>
            <a:ext cx="6374130" cy="4351655"/>
          </a:xfrm>
        </p:spPr>
        <p:txBody>
          <a:bodyPr>
            <a:normAutofit fontScale="90000" lnSpcReduction="10000"/>
          </a:bodyPr>
          <a:p>
            <a:pPr>
              <a:lnSpc>
                <a:spcPct val="140000"/>
              </a:lnSpc>
            </a:pPr>
            <a:r>
              <a:rPr lang="zh-CN" altLang="en-US">
                <a:sym typeface="+mn-ea"/>
              </a:rPr>
              <a:t>第一台电子计算机</a:t>
            </a:r>
            <a:r>
              <a:rPr lang="zh-CN" altLang="en-US">
                <a:sym typeface="+mn-ea"/>
              </a:rPr>
              <a:t>（ENIAC）</a:t>
            </a:r>
            <a:r>
              <a:rPr lang="zh-CN" altLang="en-US">
                <a:sym typeface="+mn-ea"/>
              </a:rPr>
              <a:t>于1946年2月14日在美国宾夕法尼亚大学问世。</a:t>
            </a:r>
            <a:endParaRPr lang="zh-CN" altLang="en-US">
              <a:sym typeface="+mn-ea"/>
            </a:endParaRPr>
          </a:p>
          <a:p>
            <a:pPr>
              <a:lnSpc>
                <a:spcPct val="140000"/>
              </a:lnSpc>
            </a:pPr>
            <a:r>
              <a:rPr lang="zh-CN" altLang="en-US">
                <a:sym typeface="+mn-ea"/>
              </a:rPr>
              <a:t>ENIAC</a:t>
            </a:r>
            <a:r>
              <a:rPr lang="zh-CN" altLang="en-US">
                <a:sym typeface="+mn-ea"/>
              </a:rPr>
              <a:t>是美国奥伯丁武器试验场为了满足计算弹道需要而研制成的。</a:t>
            </a:r>
            <a:endParaRPr lang="zh-CN" altLang="en-US">
              <a:sym typeface="+mn-ea"/>
            </a:endParaRPr>
          </a:p>
          <a:p>
            <a:pPr>
              <a:lnSpc>
                <a:spcPct val="140000"/>
              </a:lnSpc>
            </a:pPr>
            <a:r>
              <a:rPr lang="zh-CN" altLang="en-US">
                <a:sym typeface="+mn-ea"/>
              </a:rPr>
              <a:t>ENIAC</a:t>
            </a:r>
            <a:r>
              <a:rPr lang="zh-CN" altLang="en-US"/>
              <a:t>重30吨，占地170平米，由18000个电子管组成，而且运算速度极慢，每秒只能进行五千次运算，仅仅是用来计算弹道的，与现在的电脑有天壤之别。</a:t>
            </a:r>
            <a:endParaRPr lang="zh-CN" altLang="en-US"/>
          </a:p>
        </p:txBody>
      </p:sp>
      <p:pic>
        <p:nvPicPr>
          <p:cNvPr id="4" name="图片 3"/>
          <p:cNvPicPr>
            <a:picLocks noChangeAspect="1"/>
          </p:cNvPicPr>
          <p:nvPr/>
        </p:nvPicPr>
        <p:blipFill>
          <a:blip r:embed="rId1"/>
          <a:stretch>
            <a:fillRect/>
          </a:stretch>
        </p:blipFill>
        <p:spPr>
          <a:xfrm>
            <a:off x="7319010" y="1812290"/>
            <a:ext cx="4733290" cy="31559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网站域名申请</a:t>
            </a:r>
            <a:endParaRPr lang="zh-CN" altLang="en-US"/>
          </a:p>
        </p:txBody>
      </p:sp>
      <p:sp>
        <p:nvSpPr>
          <p:cNvPr id="41987" name="Text Box 3"/>
          <p:cNvSpPr txBox="1"/>
          <p:nvPr/>
        </p:nvSpPr>
        <p:spPr>
          <a:xfrm>
            <a:off x="911860" y="1413087"/>
            <a:ext cx="8305800" cy="1863090"/>
          </a:xfrm>
          <a:prstGeom prst="rect">
            <a:avLst/>
          </a:prstGeom>
          <a:noFill/>
          <a:ln w="9525">
            <a:noFill/>
            <a:miter/>
          </a:ln>
        </p:spPr>
        <p:txBody>
          <a:bodyPr>
            <a:spAutoFit/>
          </a:bodyPr>
          <a:lstStyle/>
          <a:p>
            <a:pPr lvl="0" eaLnBrk="1" hangingPunct="1">
              <a:lnSpc>
                <a:spcPct val="16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1.中国万网 https://wanwang.aliyun.com/</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lvl="0" eaLnBrk="1" hangingPunct="1">
              <a:lnSpc>
                <a:spcPct val="16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2.新网互联 http://www.xinnet.com </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lvl="0" eaLnBrk="1" hangingPunct="1">
              <a:lnSpc>
                <a:spcPct val="16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3.美橙互联 http://www.cndns.com</a:t>
            </a:r>
            <a:r>
              <a:rPr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endParaRPr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客户端浏览器</a:t>
            </a:r>
            <a:endParaRPr lang="zh-CN" altLang="en-US"/>
          </a:p>
        </p:txBody>
      </p:sp>
      <p:sp>
        <p:nvSpPr>
          <p:cNvPr id="3" name="内容占位符 2"/>
          <p:cNvSpPr>
            <a:spLocks noGrp="1"/>
          </p:cNvSpPr>
          <p:nvPr>
            <p:ph idx="1"/>
          </p:nvPr>
        </p:nvSpPr>
        <p:spPr>
          <a:xfrm>
            <a:off x="858520" y="1252855"/>
            <a:ext cx="10630535" cy="3559810"/>
          </a:xfrm>
        </p:spPr>
        <p:txBody>
          <a:bodyPr>
            <a:normAutofit fontScale="90000"/>
          </a:bodyPr>
          <a:p>
            <a:pPr>
              <a:lnSpc>
                <a:spcPct val="130000"/>
              </a:lnSpc>
            </a:pPr>
            <a:r>
              <a:rPr lang="zh-CN" altLang="en-US"/>
              <a:t>Web 浏览器的作用是读取 HTML 文档，并以网页的形式显示出它们</a:t>
            </a:r>
            <a:endParaRPr lang="zh-CN" altLang="en-US"/>
          </a:p>
          <a:p>
            <a:pPr>
              <a:lnSpc>
                <a:spcPct val="130000"/>
              </a:lnSpc>
            </a:pPr>
            <a:r>
              <a:rPr lang="zh-CN" altLang="en-US"/>
              <a:t>浏览器不会显示 HTML 标签，而是将标签解释为页面显示的内容</a:t>
            </a:r>
            <a:endParaRPr lang="zh-CN" altLang="en-US"/>
          </a:p>
          <a:p>
            <a:pPr>
              <a:lnSpc>
                <a:spcPct val="130000"/>
              </a:lnSpc>
            </a:pPr>
            <a:r>
              <a:rPr lang="zh-CN" altLang="en-US" dirty="0">
                <a:solidFill>
                  <a:schemeClr val="tx1"/>
                </a:solidFill>
                <a:sym typeface="+mn-ea"/>
              </a:rPr>
              <a:t>我们主要介绍五大主流</a:t>
            </a:r>
            <a:r>
              <a:rPr lang="zh-CN" altLang="en-US">
                <a:solidFill>
                  <a:schemeClr val="tx1"/>
                </a:solidFill>
                <a:sym typeface="+mn-ea"/>
              </a:rPr>
              <a:t>浏览器</a:t>
            </a:r>
            <a:r>
              <a:rPr lang="zh-CN" altLang="en-US" dirty="0">
                <a:solidFill>
                  <a:schemeClr val="tx1"/>
                </a:solidFill>
                <a:sym typeface="+mn-ea"/>
              </a:rPr>
              <a:t>以及四大内核</a:t>
            </a:r>
            <a:endParaRPr lang="zh-CN" altLang="en-US" dirty="0">
              <a:solidFill>
                <a:schemeClr val="tx1"/>
              </a:solidFill>
              <a:sym typeface="+mn-ea"/>
            </a:endParaRPr>
          </a:p>
          <a:p>
            <a:pPr lvl="1">
              <a:lnSpc>
                <a:spcPct val="130000"/>
              </a:lnSpc>
            </a:pPr>
            <a:r>
              <a:rPr lang="zh-CN" altLang="en-US" dirty="0">
                <a:sym typeface="+mn-ea"/>
              </a:rPr>
              <a:t>搜狗浏览器？</a:t>
            </a:r>
            <a:r>
              <a:rPr lang="en-US" altLang="zh-CN" dirty="0">
                <a:sym typeface="+mn-ea"/>
              </a:rPr>
              <a:t>QQ</a:t>
            </a:r>
            <a:r>
              <a:rPr lang="zh-CN" altLang="en-US" dirty="0">
                <a:sym typeface="+mn-ea"/>
              </a:rPr>
              <a:t>浏览器？</a:t>
            </a:r>
            <a:r>
              <a:rPr lang="en-US" altLang="zh-CN" dirty="0">
                <a:sym typeface="+mn-ea"/>
              </a:rPr>
              <a:t>UC</a:t>
            </a:r>
            <a:r>
              <a:rPr lang="zh-CN" altLang="en-US" dirty="0">
                <a:sym typeface="+mn-ea"/>
              </a:rPr>
              <a:t>浏览器？</a:t>
            </a:r>
            <a:r>
              <a:rPr lang="en-US" altLang="zh-CN" dirty="0">
                <a:sym typeface="+mn-ea"/>
              </a:rPr>
              <a:t>360</a:t>
            </a:r>
            <a:r>
              <a:rPr lang="zh-CN" altLang="en-US" dirty="0">
                <a:sym typeface="+mn-ea"/>
              </a:rPr>
              <a:t>浏览器？百度浏览器？</a:t>
            </a:r>
            <a:r>
              <a:rPr lang="en-US" altLang="zh-CN" dirty="0">
                <a:sym typeface="+mn-ea"/>
              </a:rPr>
              <a:t>no no no!!!</a:t>
            </a:r>
            <a:r>
              <a:rPr lang="zh-CN" altLang="en-US" dirty="0">
                <a:sym typeface="+mn-ea"/>
              </a:rPr>
              <a:t>都不对，以上确实是我们常见的浏览器，但不能称之为主流浏览器，因为以上浏览器都没有自己的内核</a:t>
            </a:r>
            <a:endParaRPr lang="zh-CN" altLang="en-US" dirty="0">
              <a:solidFill>
                <a:schemeClr val="tx1"/>
              </a:solidFill>
              <a:sym typeface="+mn-ea"/>
            </a:endParaRPr>
          </a:p>
        </p:txBody>
      </p:sp>
      <p:pic>
        <p:nvPicPr>
          <p:cNvPr id="6" name="图片 5"/>
          <p:cNvPicPr>
            <a:picLocks noChangeAspect="1"/>
          </p:cNvPicPr>
          <p:nvPr/>
        </p:nvPicPr>
        <p:blipFill>
          <a:blip r:embed="rId1"/>
          <a:stretch>
            <a:fillRect/>
          </a:stretch>
        </p:blipFill>
        <p:spPr>
          <a:xfrm>
            <a:off x="9565005" y="5038725"/>
            <a:ext cx="1276350" cy="1276350"/>
          </a:xfrm>
          <a:prstGeom prst="rect">
            <a:avLst/>
          </a:prstGeom>
        </p:spPr>
      </p:pic>
      <p:pic>
        <p:nvPicPr>
          <p:cNvPr id="7" name="图片 6"/>
          <p:cNvPicPr>
            <a:picLocks noChangeAspect="1"/>
          </p:cNvPicPr>
          <p:nvPr/>
        </p:nvPicPr>
        <p:blipFill>
          <a:blip r:embed="rId2"/>
          <a:stretch>
            <a:fillRect/>
          </a:stretch>
        </p:blipFill>
        <p:spPr>
          <a:xfrm>
            <a:off x="2974975" y="4812665"/>
            <a:ext cx="1276350" cy="1276350"/>
          </a:xfrm>
          <a:prstGeom prst="rect">
            <a:avLst/>
          </a:prstGeom>
        </p:spPr>
      </p:pic>
      <p:pic>
        <p:nvPicPr>
          <p:cNvPr id="8" name="图片 7"/>
          <p:cNvPicPr>
            <a:picLocks noChangeAspect="1"/>
          </p:cNvPicPr>
          <p:nvPr/>
        </p:nvPicPr>
        <p:blipFill>
          <a:blip r:embed="rId3"/>
          <a:stretch>
            <a:fillRect/>
          </a:stretch>
        </p:blipFill>
        <p:spPr>
          <a:xfrm>
            <a:off x="7764780" y="4994275"/>
            <a:ext cx="1276350" cy="1252855"/>
          </a:xfrm>
          <a:prstGeom prst="rect">
            <a:avLst/>
          </a:prstGeom>
        </p:spPr>
      </p:pic>
      <p:pic>
        <p:nvPicPr>
          <p:cNvPr id="9" name="图片 8"/>
          <p:cNvPicPr>
            <a:picLocks noChangeAspect="1"/>
          </p:cNvPicPr>
          <p:nvPr/>
        </p:nvPicPr>
        <p:blipFill>
          <a:blip r:embed="rId4"/>
          <a:stretch>
            <a:fillRect/>
          </a:stretch>
        </p:blipFill>
        <p:spPr>
          <a:xfrm>
            <a:off x="1429385" y="4812665"/>
            <a:ext cx="1276350" cy="1276350"/>
          </a:xfrm>
          <a:prstGeom prst="rect">
            <a:avLst/>
          </a:prstGeom>
        </p:spPr>
      </p:pic>
      <p:pic>
        <p:nvPicPr>
          <p:cNvPr id="11" name="图片 10"/>
          <p:cNvPicPr>
            <a:picLocks noChangeAspect="1"/>
          </p:cNvPicPr>
          <p:nvPr/>
        </p:nvPicPr>
        <p:blipFill>
          <a:blip r:embed="rId5"/>
          <a:stretch>
            <a:fillRect/>
          </a:stretch>
        </p:blipFill>
        <p:spPr>
          <a:xfrm>
            <a:off x="4479290" y="4926965"/>
            <a:ext cx="1276350" cy="1238250"/>
          </a:xfrm>
          <a:prstGeom prst="rect">
            <a:avLst/>
          </a:prstGeom>
        </p:spPr>
      </p:pic>
      <p:pic>
        <p:nvPicPr>
          <p:cNvPr id="12" name="图片 11"/>
          <p:cNvPicPr>
            <a:picLocks noChangeAspect="1"/>
          </p:cNvPicPr>
          <p:nvPr/>
        </p:nvPicPr>
        <p:blipFill>
          <a:blip r:embed="rId6"/>
          <a:stretch>
            <a:fillRect/>
          </a:stretch>
        </p:blipFill>
        <p:spPr>
          <a:xfrm>
            <a:off x="6122035" y="4994275"/>
            <a:ext cx="1276350" cy="12763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sym typeface="+mn-ea"/>
              </a:rPr>
              <a:t>Google Chrome</a:t>
            </a:r>
            <a:endParaRPr lang="en-US" altLang="zh-CN" dirty="0">
              <a:solidFill>
                <a:schemeClr val="tx1"/>
              </a:solidFill>
              <a:sym typeface="+mn-ea"/>
            </a:endParaRPr>
          </a:p>
        </p:txBody>
      </p:sp>
      <p:pic>
        <p:nvPicPr>
          <p:cNvPr id="4" name="图片 3"/>
          <p:cNvPicPr>
            <a:picLocks noChangeAspect="1"/>
          </p:cNvPicPr>
          <p:nvPr/>
        </p:nvPicPr>
        <p:blipFill>
          <a:blip r:embed="rId1"/>
          <a:srcRect l="1444" t="10255" r="-1444" b="54459"/>
          <a:stretch>
            <a:fillRect/>
          </a:stretch>
        </p:blipFill>
        <p:spPr>
          <a:xfrm>
            <a:off x="534035" y="1462405"/>
            <a:ext cx="8859520" cy="2543175"/>
          </a:xfrm>
          <a:prstGeom prst="rect">
            <a:avLst/>
          </a:prstGeom>
        </p:spPr>
      </p:pic>
      <p:pic>
        <p:nvPicPr>
          <p:cNvPr id="9" name="图片 8"/>
          <p:cNvPicPr>
            <a:picLocks noChangeAspect="1"/>
          </p:cNvPicPr>
          <p:nvPr/>
        </p:nvPicPr>
        <p:blipFill>
          <a:blip r:embed="rId2"/>
          <a:stretch>
            <a:fillRect/>
          </a:stretch>
        </p:blipFill>
        <p:spPr>
          <a:xfrm>
            <a:off x="9393555" y="1921510"/>
            <a:ext cx="1276350" cy="12763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sym typeface="+mn-ea"/>
              </a:rPr>
              <a:t>Internet Explore</a:t>
            </a:r>
            <a:endParaRPr lang="en-US" altLang="zh-CN" dirty="0">
              <a:solidFill>
                <a:schemeClr val="tx1"/>
              </a:solidFill>
              <a:sym typeface="+mn-ea"/>
            </a:endParaRPr>
          </a:p>
        </p:txBody>
      </p:sp>
      <p:pic>
        <p:nvPicPr>
          <p:cNvPr id="5" name="图片 4"/>
          <p:cNvPicPr>
            <a:picLocks noChangeAspect="1"/>
          </p:cNvPicPr>
          <p:nvPr/>
        </p:nvPicPr>
        <p:blipFill>
          <a:blip r:embed="rId1"/>
          <a:srcRect t="9595"/>
          <a:stretch>
            <a:fillRect/>
          </a:stretch>
        </p:blipFill>
        <p:spPr>
          <a:xfrm>
            <a:off x="369570" y="1177925"/>
            <a:ext cx="7753985" cy="5362575"/>
          </a:xfrm>
          <a:prstGeom prst="rect">
            <a:avLst/>
          </a:prstGeom>
        </p:spPr>
      </p:pic>
      <p:pic>
        <p:nvPicPr>
          <p:cNvPr id="8" name="图片 7"/>
          <p:cNvPicPr>
            <a:picLocks noChangeAspect="1"/>
          </p:cNvPicPr>
          <p:nvPr/>
        </p:nvPicPr>
        <p:blipFill>
          <a:blip r:embed="rId2"/>
          <a:stretch>
            <a:fillRect/>
          </a:stretch>
        </p:blipFill>
        <p:spPr>
          <a:xfrm>
            <a:off x="8648065" y="2719070"/>
            <a:ext cx="1446530" cy="14204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Microsoft Edge</a:t>
            </a:r>
            <a:endParaRPr lang="zh-CN" altLang="en-US"/>
          </a:p>
        </p:txBody>
      </p:sp>
      <p:sp>
        <p:nvSpPr>
          <p:cNvPr id="3" name="内容占位符 2"/>
          <p:cNvSpPr>
            <a:spLocks noGrp="1"/>
          </p:cNvSpPr>
          <p:nvPr>
            <p:ph idx="1"/>
          </p:nvPr>
        </p:nvSpPr>
        <p:spPr>
          <a:xfrm>
            <a:off x="838200" y="1465580"/>
            <a:ext cx="6879590" cy="3688080"/>
          </a:xfrm>
        </p:spPr>
        <p:txBody>
          <a:bodyPr>
            <a:normAutofit fontScale="60000"/>
          </a:bodyPr>
          <a:p>
            <a:pPr>
              <a:lnSpc>
                <a:spcPct val="140000"/>
              </a:lnSpc>
            </a:pPr>
            <a:r>
              <a:rPr lang="zh-CN" altLang="en-US"/>
              <a:t>Microsoft Edge是由Microsoft开发的网页浏览器</a:t>
            </a:r>
            <a:endParaRPr lang="zh-CN" altLang="en-US"/>
          </a:p>
          <a:p>
            <a:pPr>
              <a:lnSpc>
                <a:spcPct val="140000"/>
              </a:lnSpc>
            </a:pPr>
            <a:r>
              <a:rPr lang="zh-CN" altLang="en-US"/>
              <a:t>2015年4月30日，微软在旧金山举行的Build 2015开发者大会上宣布Windows 10内置代号为“Project Spartan”的新浏览器被正式命名为“Microsoft Edge”，其内置于Windows 10版本中</a:t>
            </a:r>
            <a:endParaRPr lang="zh-CN" altLang="en-US"/>
          </a:p>
          <a:p>
            <a:pPr>
              <a:lnSpc>
                <a:spcPct val="140000"/>
              </a:lnSpc>
            </a:pPr>
            <a:r>
              <a:rPr lang="zh-CN" altLang="en-US"/>
              <a:t>2018年12月，Microsoft正式确认，新的Edge浏览器将从EdgeHTML内核迁移为Chromium内核，同时还会登陆到Windows 7、8、8.1和macOS平台</a:t>
            </a:r>
            <a:endParaRPr lang="zh-CN" altLang="en-US"/>
          </a:p>
        </p:txBody>
      </p:sp>
      <p:pic>
        <p:nvPicPr>
          <p:cNvPr id="6" name="图片 5"/>
          <p:cNvPicPr>
            <a:picLocks noChangeAspect="1"/>
          </p:cNvPicPr>
          <p:nvPr/>
        </p:nvPicPr>
        <p:blipFill>
          <a:blip r:embed="rId1"/>
          <a:stretch>
            <a:fillRect/>
          </a:stretch>
        </p:blipFill>
        <p:spPr>
          <a:xfrm>
            <a:off x="8533130" y="2130425"/>
            <a:ext cx="1585595" cy="15855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sym typeface="+mn-ea"/>
              </a:rPr>
              <a:t>Mozilla Firefox</a:t>
            </a:r>
            <a:endParaRPr lang="en-US" altLang="zh-CN" dirty="0">
              <a:solidFill>
                <a:schemeClr val="tx1"/>
              </a:solidFill>
              <a:sym typeface="+mn-ea"/>
            </a:endParaRPr>
          </a:p>
        </p:txBody>
      </p:sp>
      <p:pic>
        <p:nvPicPr>
          <p:cNvPr id="4" name="图片 3"/>
          <p:cNvPicPr>
            <a:picLocks noChangeAspect="1"/>
          </p:cNvPicPr>
          <p:nvPr/>
        </p:nvPicPr>
        <p:blipFill>
          <a:blip r:embed="rId1"/>
          <a:srcRect t="11914" b="38319"/>
          <a:stretch>
            <a:fillRect/>
          </a:stretch>
        </p:blipFill>
        <p:spPr>
          <a:xfrm>
            <a:off x="312420" y="1510665"/>
            <a:ext cx="8191500" cy="2856865"/>
          </a:xfrm>
          <a:prstGeom prst="rect">
            <a:avLst/>
          </a:prstGeom>
        </p:spPr>
      </p:pic>
      <p:pic>
        <p:nvPicPr>
          <p:cNvPr id="7" name="图片 6"/>
          <p:cNvPicPr>
            <a:picLocks noChangeAspect="1"/>
          </p:cNvPicPr>
          <p:nvPr/>
        </p:nvPicPr>
        <p:blipFill>
          <a:blip r:embed="rId2"/>
          <a:stretch>
            <a:fillRect/>
          </a:stretch>
        </p:blipFill>
        <p:spPr>
          <a:xfrm>
            <a:off x="8503920" y="2625725"/>
            <a:ext cx="1276350" cy="12763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sym typeface="+mn-ea"/>
              </a:rPr>
              <a:t>Apple Safari</a:t>
            </a:r>
            <a:endParaRPr lang="en-US" altLang="zh-CN" dirty="0">
              <a:solidFill>
                <a:schemeClr val="tx1"/>
              </a:solidFill>
              <a:sym typeface="+mn-ea"/>
            </a:endParaRPr>
          </a:p>
        </p:txBody>
      </p:sp>
      <p:pic>
        <p:nvPicPr>
          <p:cNvPr id="4" name="图片 3"/>
          <p:cNvPicPr>
            <a:picLocks noChangeAspect="1"/>
          </p:cNvPicPr>
          <p:nvPr/>
        </p:nvPicPr>
        <p:blipFill>
          <a:blip r:embed="rId1"/>
          <a:srcRect l="-237" t="7907" r="237" b="58870"/>
          <a:stretch>
            <a:fillRect/>
          </a:stretch>
        </p:blipFill>
        <p:spPr>
          <a:xfrm>
            <a:off x="273685" y="1351915"/>
            <a:ext cx="10209530" cy="2806065"/>
          </a:xfrm>
          <a:prstGeom prst="rect">
            <a:avLst/>
          </a:prstGeom>
        </p:spPr>
      </p:pic>
      <p:pic>
        <p:nvPicPr>
          <p:cNvPr id="12" name="图片 11"/>
          <p:cNvPicPr>
            <a:picLocks noChangeAspect="1"/>
          </p:cNvPicPr>
          <p:nvPr/>
        </p:nvPicPr>
        <p:blipFill>
          <a:blip r:embed="rId2"/>
          <a:stretch>
            <a:fillRect/>
          </a:stretch>
        </p:blipFill>
        <p:spPr>
          <a:xfrm>
            <a:off x="9293225" y="2066290"/>
            <a:ext cx="1276350" cy="12763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sym typeface="+mn-ea"/>
              </a:rPr>
              <a:t>opera</a:t>
            </a:r>
            <a:endParaRPr lang="en-US" altLang="zh-CN" dirty="0">
              <a:solidFill>
                <a:schemeClr val="tx1"/>
              </a:solidFill>
              <a:sym typeface="+mn-ea"/>
            </a:endParaRPr>
          </a:p>
        </p:txBody>
      </p:sp>
      <p:pic>
        <p:nvPicPr>
          <p:cNvPr id="4" name="图片 3"/>
          <p:cNvPicPr>
            <a:picLocks noChangeAspect="1"/>
          </p:cNvPicPr>
          <p:nvPr/>
        </p:nvPicPr>
        <p:blipFill>
          <a:blip r:embed="rId1"/>
          <a:srcRect t="11367" b="37044"/>
          <a:stretch>
            <a:fillRect/>
          </a:stretch>
        </p:blipFill>
        <p:spPr>
          <a:xfrm>
            <a:off x="334010" y="1506220"/>
            <a:ext cx="8672195" cy="2642235"/>
          </a:xfrm>
          <a:prstGeom prst="rect">
            <a:avLst/>
          </a:prstGeom>
        </p:spPr>
      </p:pic>
      <p:pic>
        <p:nvPicPr>
          <p:cNvPr id="11" name="图片 10"/>
          <p:cNvPicPr>
            <a:picLocks noChangeAspect="1"/>
          </p:cNvPicPr>
          <p:nvPr/>
        </p:nvPicPr>
        <p:blipFill>
          <a:blip r:embed="rId2"/>
          <a:stretch>
            <a:fillRect/>
          </a:stretch>
        </p:blipFill>
        <p:spPr>
          <a:xfrm>
            <a:off x="9321165" y="2051050"/>
            <a:ext cx="1276350" cy="12382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浏览器市场份额</a:t>
            </a:r>
            <a:endParaRPr lang="zh-CN" altLang="en-US"/>
          </a:p>
        </p:txBody>
      </p:sp>
      <p:sp>
        <p:nvSpPr>
          <p:cNvPr id="3" name="内容占位符 2"/>
          <p:cNvSpPr>
            <a:spLocks noGrp="1"/>
          </p:cNvSpPr>
          <p:nvPr>
            <p:ph idx="1"/>
          </p:nvPr>
        </p:nvSpPr>
        <p:spPr/>
        <p:txBody>
          <a:bodyPr/>
          <a:p>
            <a:r>
              <a:rPr lang="zh-CN" altLang="en-US"/>
              <a:t>数据来自国际权威统计机构NetMarketShare</a:t>
            </a:r>
            <a:endParaRPr lang="zh-CN" altLang="en-US"/>
          </a:p>
        </p:txBody>
      </p:sp>
      <p:pic>
        <p:nvPicPr>
          <p:cNvPr id="4" name="图片 3"/>
          <p:cNvPicPr>
            <a:picLocks noChangeAspect="1"/>
          </p:cNvPicPr>
          <p:nvPr/>
        </p:nvPicPr>
        <p:blipFill>
          <a:blip r:embed="rId1"/>
          <a:stretch>
            <a:fillRect/>
          </a:stretch>
        </p:blipFill>
        <p:spPr>
          <a:xfrm>
            <a:off x="1228090" y="2107565"/>
            <a:ext cx="5691505" cy="439991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sym typeface="+mn-ea"/>
              </a:rPr>
              <a:t>可扩展的超文本标记语言(HTML)</a:t>
            </a:r>
            <a:endParaRPr lang="zh-CN" altLang="en-US" dirty="0">
              <a:solidFill>
                <a:schemeClr val="tx1"/>
              </a:solidFill>
              <a:sym typeface="+mn-ea"/>
            </a:endParaRPr>
          </a:p>
        </p:txBody>
      </p:sp>
      <p:sp>
        <p:nvSpPr>
          <p:cNvPr id="3" name="内容占位符 2"/>
          <p:cNvSpPr>
            <a:spLocks noGrp="1"/>
          </p:cNvSpPr>
          <p:nvPr>
            <p:ph idx="1"/>
          </p:nvPr>
        </p:nvSpPr>
        <p:spPr>
          <a:xfrm>
            <a:off x="838200" y="1352200"/>
            <a:ext cx="10515600" cy="4351338"/>
          </a:xfrm>
        </p:spPr>
        <p:txBody>
          <a:bodyPr/>
          <a:lstStyle/>
          <a:p>
            <a:r>
              <a:rPr lang="zh-CN" altLang="en-US" dirty="0">
                <a:solidFill>
                  <a:schemeClr val="tx1"/>
                </a:solidFill>
                <a:sym typeface="+mn-ea"/>
              </a:rPr>
              <a:t>HTML语言是通过各种标记来标识文档的结构，以及标识超链接、图片、文字、段落、表单等信息。</a:t>
            </a:r>
            <a:endParaRPr lang="zh-CN" altLang="en-US" dirty="0">
              <a:solidFill>
                <a:schemeClr val="tx1"/>
              </a:solidFill>
              <a:sym typeface="+mn-ea"/>
            </a:endParaRPr>
          </a:p>
          <a:p>
            <a:r>
              <a:rPr lang="zh-CN" altLang="en-US" dirty="0">
                <a:solidFill>
                  <a:schemeClr val="tx1"/>
                </a:solidFill>
                <a:sym typeface="+mn-ea"/>
              </a:rPr>
              <a:t>HTML文档是一个放置了标记（tags）的文本文件，通常以</a:t>
            </a:r>
            <a:r>
              <a:rPr lang="en-US" altLang="zh-CN" dirty="0">
                <a:solidFill>
                  <a:schemeClr val="tx1"/>
                </a:solidFill>
                <a:sym typeface="+mn-ea"/>
              </a:rPr>
              <a:t>html</a:t>
            </a:r>
            <a:r>
              <a:rPr lang="zh-CN" altLang="en-US" dirty="0">
                <a:solidFill>
                  <a:schemeClr val="tx1"/>
                </a:solidFill>
                <a:sym typeface="+mn-ea"/>
              </a:rPr>
              <a:t>、</a:t>
            </a:r>
            <a:r>
              <a:rPr lang="en-US" altLang="zh-CN" dirty="0">
                <a:solidFill>
                  <a:schemeClr val="tx1"/>
                </a:solidFill>
                <a:sym typeface="+mn-ea"/>
              </a:rPr>
              <a:t>htm</a:t>
            </a:r>
            <a:r>
              <a:rPr lang="zh-CN" altLang="en-US" dirty="0">
                <a:solidFill>
                  <a:schemeClr val="tx1"/>
                </a:solidFill>
                <a:sym typeface="+mn-ea"/>
              </a:rPr>
              <a:t>作为扩展名</a:t>
            </a:r>
            <a:endParaRPr lang="zh-CN" altLang="en-US" dirty="0">
              <a:solidFill>
                <a:schemeClr val="tx1">
                  <a:lumMod val="65000"/>
                  <a:lumOff val="35000"/>
                </a:schemeClr>
              </a:solidFill>
              <a:latin typeface="微软雅黑" panose="020B0503020204020204" charset="-122"/>
              <a:ea typeface="微软雅黑" panose="020B0503020204020204" charset="-122"/>
            </a:endParaRPr>
          </a:p>
          <a:p>
            <a:endParaRPr lang="zh-CN" altLang="en-US" dirty="0"/>
          </a:p>
        </p:txBody>
      </p:sp>
      <p:sp>
        <p:nvSpPr>
          <p:cNvPr id="6" name="文本框 5"/>
          <p:cNvSpPr txBox="1"/>
          <p:nvPr/>
        </p:nvSpPr>
        <p:spPr>
          <a:xfrm>
            <a:off x="1156335" y="3587115"/>
            <a:ext cx="7803515" cy="28613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solidFill>
                  <a:schemeClr val="bg1"/>
                </a:solidFill>
                <a:effectLst>
                  <a:outerShdw blurRad="38100" dist="19050" dir="2700000" algn="tl" rotWithShape="0">
                    <a:schemeClr val="dk1">
                      <a:alpha val="40000"/>
                    </a:schemeClr>
                  </a:outerShdw>
                </a:effectLst>
              </a:rPr>
              <a:t>&lt;!doctype html&gt;</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&lt;html lang="en"&gt;</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&lt;head&gt;</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&lt;meta charset="UTF-8"&gt;</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&lt;title&gt;Document&lt;/title&gt;</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&lt;/head&gt;</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&lt;body&gt;</a:t>
            </a:r>
            <a:endParaRPr lang="zh-CN" altLang="en-US" dirty="0">
              <a:solidFill>
                <a:schemeClr val="bg1"/>
              </a:solidFill>
              <a:effectLst>
                <a:outerShdw blurRad="38100" dist="19050" dir="2700000" algn="tl" rotWithShape="0">
                  <a:schemeClr val="dk1">
                    <a:alpha val="40000"/>
                  </a:schemeClr>
                </a:outerShdw>
              </a:effectLst>
            </a:endParaRPr>
          </a:p>
          <a:p>
            <a:r>
              <a:rPr lang="en-US" altLang="zh-CN" dirty="0">
                <a:solidFill>
                  <a:schemeClr val="bg1"/>
                </a:solidFill>
                <a:effectLst>
                  <a:outerShdw blurRad="38100" dist="19050" dir="2700000" algn="tl" rotWithShape="0">
                    <a:schemeClr val="dk1">
                      <a:alpha val="40000"/>
                    </a:schemeClr>
                  </a:outerShdw>
                </a:effectLst>
              </a:rPr>
              <a:t>&lt;span&gt;</a:t>
            </a:r>
            <a:r>
              <a:rPr lang="en-US" altLang="zh-CN" dirty="0" err="1">
                <a:solidFill>
                  <a:schemeClr val="bg1"/>
                </a:solidFill>
                <a:effectLst>
                  <a:outerShdw blurRad="38100" dist="19050" dir="2700000" algn="tl" rotWithShape="0">
                    <a:schemeClr val="dk1">
                      <a:alpha val="40000"/>
                    </a:schemeClr>
                  </a:outerShdw>
                </a:effectLst>
              </a:rPr>
              <a:t>Hello,world</a:t>
            </a:r>
            <a:r>
              <a:rPr lang="en-US" altLang="zh-CN" dirty="0">
                <a:solidFill>
                  <a:schemeClr val="bg1"/>
                </a:solidFill>
                <a:effectLst>
                  <a:outerShdw blurRad="38100" dist="19050" dir="2700000" algn="tl" rotWithShape="0">
                    <a:schemeClr val="dk1">
                      <a:alpha val="40000"/>
                    </a:schemeClr>
                  </a:outerShdw>
                </a:effectLst>
              </a:rPr>
              <a:t>!&lt;/span&gt;</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&lt;/body&gt;</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&lt;/html&gt;</a:t>
            </a:r>
            <a:endParaRPr lang="zh-CN" altLang="en-US" dirty="0">
              <a:solidFill>
                <a:schemeClr val="bg1"/>
              </a:solidFill>
              <a:effectLst>
                <a:outerShdw blurRad="38100" dist="19050" dir="2700000" algn="tl" rotWithShape="0">
                  <a:schemeClr val="dk1">
                    <a:alpha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现代计算机之父</a:t>
            </a:r>
            <a:endParaRPr lang="zh-CN" altLang="en-US"/>
          </a:p>
        </p:txBody>
      </p:sp>
      <p:sp>
        <p:nvSpPr>
          <p:cNvPr id="3" name="内容占位符 2"/>
          <p:cNvSpPr>
            <a:spLocks noGrp="1"/>
          </p:cNvSpPr>
          <p:nvPr>
            <p:ph idx="1"/>
          </p:nvPr>
        </p:nvSpPr>
        <p:spPr>
          <a:xfrm>
            <a:off x="509270" y="1065530"/>
            <a:ext cx="6941820" cy="5440680"/>
          </a:xfrm>
        </p:spPr>
        <p:txBody>
          <a:bodyPr>
            <a:noAutofit/>
          </a:bodyPr>
          <a:p>
            <a:pPr>
              <a:lnSpc>
                <a:spcPct val="120000"/>
              </a:lnSpc>
            </a:pPr>
            <a:r>
              <a:rPr lang="zh-CN" altLang="en-US" sz="2400"/>
              <a:t>约翰</a:t>
            </a:r>
            <a:r>
              <a:rPr lang="en-US" altLang="zh-CN" sz="2400"/>
              <a:t>.</a:t>
            </a:r>
            <a:r>
              <a:rPr lang="zh-CN" altLang="en-US" sz="2400"/>
              <a:t>冯</a:t>
            </a:r>
            <a:r>
              <a:rPr lang="en-US" altLang="zh-CN" sz="2400"/>
              <a:t>.</a:t>
            </a:r>
            <a:r>
              <a:rPr lang="zh-CN" altLang="en-US" sz="2400"/>
              <a:t>诺伊曼John von Neumann，1903年12月28日-1957年2月8日），美籍匈牙利数学家、计算机科学家、物理学家</a:t>
            </a:r>
            <a:endParaRPr lang="zh-CN" altLang="en-US" sz="2400"/>
          </a:p>
          <a:p>
            <a:pPr>
              <a:lnSpc>
                <a:spcPct val="120000"/>
              </a:lnSpc>
            </a:pPr>
            <a:r>
              <a:rPr lang="zh-CN" altLang="en-US" sz="2400"/>
              <a:t>第二次世界大战期间曾参与曼哈顿计划（美国陆军部研制原子弹计划），</a:t>
            </a:r>
            <a:r>
              <a:rPr lang="zh-CN" altLang="en-US" sz="2400">
                <a:sym typeface="+mn-ea"/>
              </a:rPr>
              <a:t>ENIAC小组成员</a:t>
            </a:r>
            <a:endParaRPr lang="zh-CN" altLang="en-US" sz="2400"/>
          </a:p>
          <a:p>
            <a:pPr>
              <a:lnSpc>
                <a:spcPct val="120000"/>
              </a:lnSpc>
            </a:pPr>
            <a:r>
              <a:rPr lang="zh-CN" altLang="en-US" sz="2400"/>
              <a:t>提出计算机由五个部分组成：运算器、控制器、存储器、输入和输出设备</a:t>
            </a:r>
            <a:endParaRPr lang="zh-CN" altLang="en-US" sz="2400"/>
          </a:p>
          <a:p>
            <a:pPr>
              <a:lnSpc>
                <a:spcPct val="120000"/>
              </a:lnSpc>
            </a:pPr>
            <a:r>
              <a:rPr lang="zh-CN" altLang="en-US" sz="2400"/>
              <a:t>提出电子计算机数制采用二进制，应该按照程序顺序执行</a:t>
            </a:r>
            <a:endParaRPr lang="zh-CN" altLang="en-US" sz="2400"/>
          </a:p>
          <a:p>
            <a:pPr>
              <a:lnSpc>
                <a:spcPct val="120000"/>
              </a:lnSpc>
            </a:pPr>
            <a:r>
              <a:rPr lang="zh-CN" altLang="en-US" sz="2400"/>
              <a:t>提出</a:t>
            </a:r>
            <a:r>
              <a:rPr lang="zh-CN" altLang="en-US" sz="2400">
                <a:sym typeface="+mn-ea"/>
              </a:rPr>
              <a:t>电子</a:t>
            </a:r>
            <a:r>
              <a:rPr lang="zh-CN" altLang="en-US" sz="2400"/>
              <a:t>计算机基本工作原理</a:t>
            </a:r>
            <a:endParaRPr lang="zh-CN" altLang="en-US" sz="2400"/>
          </a:p>
        </p:txBody>
      </p:sp>
      <p:pic>
        <p:nvPicPr>
          <p:cNvPr id="4" name="图片 3"/>
          <p:cNvPicPr>
            <a:picLocks noChangeAspect="1"/>
          </p:cNvPicPr>
          <p:nvPr/>
        </p:nvPicPr>
        <p:blipFill>
          <a:blip r:embed="rId1"/>
          <a:stretch>
            <a:fillRect/>
          </a:stretch>
        </p:blipFill>
        <p:spPr>
          <a:xfrm>
            <a:off x="8256270" y="848995"/>
            <a:ext cx="2052955" cy="2681605"/>
          </a:xfrm>
          <a:prstGeom prst="rect">
            <a:avLst/>
          </a:prstGeom>
        </p:spPr>
      </p:pic>
      <p:pic>
        <p:nvPicPr>
          <p:cNvPr id="5" name="图片 4"/>
          <p:cNvPicPr>
            <a:picLocks noChangeAspect="1"/>
          </p:cNvPicPr>
          <p:nvPr/>
        </p:nvPicPr>
        <p:blipFill>
          <a:blip r:embed="rId2"/>
          <a:stretch>
            <a:fillRect/>
          </a:stretch>
        </p:blipFill>
        <p:spPr>
          <a:xfrm>
            <a:off x="8273415" y="4276090"/>
            <a:ext cx="2019300" cy="15195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sym typeface="+mn-ea"/>
              </a:rPr>
              <a:t>层叠样式表（</a:t>
            </a:r>
            <a:r>
              <a:rPr lang="en-US" altLang="zh-CN" dirty="0">
                <a:solidFill>
                  <a:schemeClr val="tx1"/>
                </a:solidFill>
                <a:sym typeface="+mn-ea"/>
              </a:rPr>
              <a:t>CSS</a:t>
            </a:r>
            <a:r>
              <a:rPr lang="zh-CN" altLang="en-US" dirty="0">
                <a:solidFill>
                  <a:schemeClr val="accent5">
                    <a:lumMod val="75000"/>
                  </a:schemeClr>
                </a:solidFill>
                <a:sym typeface="+mn-ea"/>
              </a:rPr>
              <a:t>）</a:t>
            </a:r>
            <a:endParaRPr lang="zh-CN" altLang="en-US" dirty="0">
              <a:solidFill>
                <a:schemeClr val="accent5">
                  <a:lumMod val="75000"/>
                </a:schemeClr>
              </a:solidFill>
              <a:sym typeface="+mn-ea"/>
            </a:endParaRPr>
          </a:p>
        </p:txBody>
      </p:sp>
      <p:sp>
        <p:nvSpPr>
          <p:cNvPr id="3" name="内容占位符 2"/>
          <p:cNvSpPr>
            <a:spLocks noGrp="1"/>
          </p:cNvSpPr>
          <p:nvPr>
            <p:ph idx="1"/>
          </p:nvPr>
        </p:nvSpPr>
        <p:spPr>
          <a:xfrm>
            <a:off x="838200" y="1253775"/>
            <a:ext cx="10515600" cy="4351338"/>
          </a:xfrm>
        </p:spPr>
        <p:txBody>
          <a:bodyPr/>
          <a:lstStyle/>
          <a:p>
            <a:r>
              <a:rPr lang="zh-CN" altLang="en-US" dirty="0">
                <a:solidFill>
                  <a:schemeClr val="tx1"/>
                </a:solidFill>
                <a:sym typeface="Arial" panose="020B0604020202020204" pitchFamily="34" charset="0"/>
              </a:rPr>
              <a:t>使用HTML标签所标识的内容，需要通过层叠样式表CSS（Cascading Style Sheets）来布局与美化</a:t>
            </a:r>
            <a:endParaRPr lang="zh-CN" altLang="en-US" dirty="0">
              <a:solidFill>
                <a:schemeClr val="tx1"/>
              </a:solidFill>
              <a:sym typeface="Arial" panose="020B0604020202020204" pitchFamily="34" charset="0"/>
            </a:endParaRPr>
          </a:p>
        </p:txBody>
      </p:sp>
      <p:sp>
        <p:nvSpPr>
          <p:cNvPr id="6" name="文本框 5"/>
          <p:cNvSpPr txBox="1"/>
          <p:nvPr/>
        </p:nvSpPr>
        <p:spPr>
          <a:xfrm>
            <a:off x="1188720" y="2404745"/>
            <a:ext cx="7803515" cy="396938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dirty="0">
                <a:solidFill>
                  <a:schemeClr val="bg1"/>
                </a:solidFill>
                <a:effectLst>
                  <a:outerShdw blurRad="38100" dist="19050" dir="2700000" algn="tl" rotWithShape="0">
                    <a:schemeClr val="dk1">
                      <a:alpha val="40000"/>
                    </a:schemeClr>
                  </a:outerShdw>
                </a:effectLst>
              </a:rPr>
              <a:t>    &lt;style&gt;</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span{</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display: inline-block;</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width:1.5em ;</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height: 1.5em;</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text-align: center;</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line-height: 1.5em;</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border-radius: 1.5em;</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background-color:red ;</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color:white;</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font-weight: bold;</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font-size:32px;</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a:t>
            </a:r>
            <a:endParaRPr lang="zh-CN" altLang="en-US" dirty="0">
              <a:solidFill>
                <a:schemeClr val="bg1"/>
              </a:solidFill>
              <a:effectLst>
                <a:outerShdw blurRad="38100" dist="19050" dir="2700000" algn="tl" rotWithShape="0">
                  <a:schemeClr val="dk1">
                    <a:alpha val="40000"/>
                  </a:schemeClr>
                </a:outerShdw>
              </a:effectLst>
            </a:endParaRPr>
          </a:p>
          <a:p>
            <a:r>
              <a:rPr lang="zh-CN" altLang="en-US" dirty="0">
                <a:solidFill>
                  <a:schemeClr val="bg1"/>
                </a:solidFill>
                <a:effectLst>
                  <a:outerShdw blurRad="38100" dist="19050" dir="2700000" algn="tl" rotWithShape="0">
                    <a:schemeClr val="dk1">
                      <a:alpha val="40000"/>
                    </a:schemeClr>
                  </a:outerShdw>
                </a:effectLst>
              </a:rPr>
              <a:t>    &lt;/style&gt;</a:t>
            </a:r>
            <a:endParaRPr lang="zh-CN" altLang="en-US" dirty="0">
              <a:solidFill>
                <a:schemeClr val="bg1"/>
              </a:solidFill>
              <a:effectLst>
                <a:outerShdw blurRad="38100" dist="19050" dir="2700000" algn="tl" rotWithShape="0">
                  <a:schemeClr val="dk1">
                    <a:alpha val="40000"/>
                  </a:schemeClr>
                </a:outerShdw>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sym typeface="+mn-ea"/>
              </a:rPr>
              <a:t>客户端脚本编程语言 （JavaScript</a:t>
            </a:r>
            <a:r>
              <a:rPr lang="zh-CN" altLang="en-US" dirty="0">
                <a:solidFill>
                  <a:schemeClr val="accent5">
                    <a:lumMod val="75000"/>
                  </a:schemeClr>
                </a:solidFill>
                <a:sym typeface="+mn-ea"/>
              </a:rPr>
              <a:t>）</a:t>
            </a:r>
            <a:endParaRPr lang="zh-CN" altLang="en-US" dirty="0">
              <a:solidFill>
                <a:schemeClr val="accent5">
                  <a:lumMod val="75000"/>
                </a:schemeClr>
              </a:solidFill>
              <a:sym typeface="+mn-ea"/>
            </a:endParaRPr>
          </a:p>
        </p:txBody>
      </p:sp>
      <p:sp>
        <p:nvSpPr>
          <p:cNvPr id="3" name="内容占位符 2"/>
          <p:cNvSpPr>
            <a:spLocks noGrp="1"/>
          </p:cNvSpPr>
          <p:nvPr>
            <p:ph idx="1"/>
          </p:nvPr>
        </p:nvSpPr>
        <p:spPr>
          <a:xfrm>
            <a:off x="902970" y="1253775"/>
            <a:ext cx="10515600" cy="4351338"/>
          </a:xfrm>
        </p:spPr>
        <p:txBody>
          <a:bodyPr/>
          <a:lstStyle/>
          <a:p>
            <a:r>
              <a:rPr lang="zh-CN" altLang="en-US" dirty="0">
                <a:solidFill>
                  <a:schemeClr val="tx1"/>
                </a:solidFill>
                <a:sym typeface="+mn-ea"/>
              </a:rPr>
              <a:t>JavaScript客户端脚本语言则是一种有关因特网浏览器行为的编程，能够实现用户和浏览器之间的互动性</a:t>
            </a:r>
            <a:r>
              <a:rPr lang="en-US" altLang="zh-CN" dirty="0">
                <a:solidFill>
                  <a:schemeClr val="tx1"/>
                </a:solidFill>
                <a:sym typeface="+mn-ea"/>
              </a:rPr>
              <a:t>,</a:t>
            </a:r>
            <a:r>
              <a:rPr lang="zh-CN" altLang="en-US" dirty="0">
                <a:solidFill>
                  <a:schemeClr val="tx1"/>
                </a:solidFill>
                <a:sym typeface="+mn-ea"/>
              </a:rPr>
              <a:t>实现开发页面特效</a:t>
            </a:r>
            <a:endParaRPr lang="en-US" altLang="zh-CN" dirty="0">
              <a:solidFill>
                <a:schemeClr val="tx1"/>
              </a:solidFill>
              <a:sym typeface="+mn-ea"/>
            </a:endParaRPr>
          </a:p>
          <a:p>
            <a:endParaRPr lang="zh-CN" altLang="en-US" dirty="0">
              <a:solidFill>
                <a:schemeClr val="tx1">
                  <a:lumMod val="65000"/>
                  <a:lumOff val="35000"/>
                </a:schemeClr>
              </a:solidFill>
              <a:latin typeface="微软雅黑" panose="020B0503020204020204" charset="-122"/>
              <a:ea typeface="微软雅黑" panose="020B0503020204020204" charset="-122"/>
            </a:endParaRPr>
          </a:p>
          <a:p>
            <a:endParaRPr lang="zh-CN" altLang="en-US" dirty="0">
              <a:solidFill>
                <a:schemeClr val="tx1"/>
              </a:solidFill>
              <a:sym typeface="+mn-ea"/>
            </a:endParaRPr>
          </a:p>
          <a:p>
            <a:endParaRPr lang="zh-CN" altLang="en-US" dirty="0">
              <a:solidFill>
                <a:schemeClr val="tx1"/>
              </a:solidFill>
              <a:sym typeface="+mn-ea"/>
            </a:endParaRPr>
          </a:p>
        </p:txBody>
      </p:sp>
      <p:sp>
        <p:nvSpPr>
          <p:cNvPr id="6" name="文本框 5"/>
          <p:cNvSpPr txBox="1"/>
          <p:nvPr/>
        </p:nvSpPr>
        <p:spPr>
          <a:xfrm>
            <a:off x="1096645" y="2802255"/>
            <a:ext cx="8636635" cy="7188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nSpc>
                <a:spcPct val="170000"/>
              </a:lnSpc>
            </a:pPr>
            <a:r>
              <a:rPr lang="zh-CN" altLang="en-US" sz="2400" dirty="0">
                <a:solidFill>
                  <a:schemeClr val="bg1"/>
                </a:solidFill>
                <a:effectLst>
                  <a:outerShdw blurRad="38100" dist="19050" dir="2700000" algn="tl" rotWithShape="0">
                    <a:schemeClr val="dk1">
                      <a:alpha val="40000"/>
                    </a:schemeClr>
                  </a:outerShdw>
                </a:effectLst>
              </a:rPr>
              <a:t>&lt;span onclick="alert(this.innerHTML)"&gt;</a:t>
            </a:r>
            <a:r>
              <a:rPr lang="en-US" altLang="zh-CN" sz="2400" dirty="0">
                <a:solidFill>
                  <a:schemeClr val="bg1"/>
                </a:solidFill>
                <a:effectLst>
                  <a:outerShdw blurRad="38100" dist="19050" dir="2700000" algn="tl" rotWithShape="0">
                    <a:schemeClr val="dk1">
                      <a:alpha val="40000"/>
                    </a:schemeClr>
                  </a:outerShdw>
                </a:effectLst>
                <a:sym typeface="+mn-ea"/>
              </a:rPr>
              <a:t>Hello,world</a:t>
            </a:r>
            <a:r>
              <a:rPr lang="zh-CN" altLang="en-US" sz="2400" dirty="0">
                <a:solidFill>
                  <a:schemeClr val="bg1"/>
                </a:solidFill>
                <a:effectLst>
                  <a:outerShdw blurRad="38100" dist="19050" dir="2700000" algn="tl" rotWithShape="0">
                    <a:schemeClr val="dk1">
                      <a:alpha val="40000"/>
                    </a:schemeClr>
                  </a:outerShdw>
                </a:effectLst>
              </a:rPr>
              <a:t>&lt;/span&gt;</a:t>
            </a:r>
            <a:endParaRPr lang="zh-CN" altLang="en-US" sz="2400" dirty="0">
              <a:solidFill>
                <a:schemeClr val="bg1"/>
              </a:solidFill>
              <a:effectLst>
                <a:outerShdw blurRad="38100" dist="19050" dir="2700000" algn="tl" rotWithShape="0">
                  <a:schemeClr val="dk1">
                    <a:alpha val="40000"/>
                  </a:schemeClr>
                </a:outerShdw>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sym typeface="+mn-ea"/>
              </a:rPr>
              <a:t>数据库管理系统</a:t>
            </a:r>
            <a:endParaRPr lang="zh-CN" altLang="en-US" dirty="0">
              <a:solidFill>
                <a:schemeClr val="tx1"/>
              </a:solidFill>
              <a:sym typeface="+mn-ea"/>
            </a:endParaRPr>
          </a:p>
        </p:txBody>
      </p:sp>
      <p:sp>
        <p:nvSpPr>
          <p:cNvPr id="3" name="内容占位符 2"/>
          <p:cNvSpPr>
            <a:spLocks noGrp="1"/>
          </p:cNvSpPr>
          <p:nvPr>
            <p:ph idx="1"/>
          </p:nvPr>
        </p:nvSpPr>
        <p:spPr/>
        <p:txBody>
          <a:bodyPr/>
          <a:lstStyle/>
          <a:p>
            <a:pPr>
              <a:lnSpc>
                <a:spcPct val="130000"/>
              </a:lnSpc>
            </a:pPr>
            <a:r>
              <a:rPr lang="zh-CN" altLang="en-US" dirty="0">
                <a:solidFill>
                  <a:schemeClr val="tx1"/>
                </a:solidFill>
                <a:sym typeface="+mn-ea"/>
              </a:rPr>
              <a:t>网页上的内容几乎都是来自数据库</a:t>
            </a:r>
            <a:endParaRPr lang="zh-CN" altLang="en-US" dirty="0">
              <a:solidFill>
                <a:schemeClr val="tx1"/>
              </a:solidFill>
              <a:sym typeface="+mn-ea"/>
            </a:endParaRPr>
          </a:p>
          <a:p>
            <a:pPr>
              <a:lnSpc>
                <a:spcPct val="130000"/>
              </a:lnSpc>
            </a:pPr>
            <a:r>
              <a:rPr lang="zh-CN" altLang="en-US" dirty="0">
                <a:solidFill>
                  <a:schemeClr val="tx1"/>
                </a:solidFill>
                <a:sym typeface="+mn-ea"/>
              </a:rPr>
              <a:t>数据库管理系统也是一种软件</a:t>
            </a:r>
            <a:endParaRPr lang="zh-CN" altLang="en-US" dirty="0">
              <a:solidFill>
                <a:schemeClr val="tx1"/>
              </a:solidFill>
              <a:sym typeface="+mn-ea"/>
            </a:endParaRPr>
          </a:p>
          <a:p>
            <a:pPr>
              <a:lnSpc>
                <a:spcPct val="130000"/>
              </a:lnSpc>
            </a:pPr>
            <a:r>
              <a:rPr lang="zh-CN" altLang="en-US" dirty="0">
                <a:solidFill>
                  <a:schemeClr val="tx1"/>
                </a:solidFill>
                <a:sym typeface="+mn-ea"/>
              </a:rPr>
              <a:t>它负责存储和管理网站所需的内容数据，包括文字、图片以及声音等数据内容</a:t>
            </a:r>
            <a:endParaRPr lang="zh-CN" altLang="en-US" dirty="0">
              <a:solidFill>
                <a:schemeClr val="tx1"/>
              </a:solidFill>
              <a:sym typeface="+mn-ea"/>
            </a:endParaRPr>
          </a:p>
          <a:p>
            <a:pPr marL="0" indent="0">
              <a:lnSpc>
                <a:spcPct val="130000"/>
              </a:lnSpc>
              <a:buNone/>
            </a:pPr>
            <a:endParaRPr lang="zh-CN" altLang="en-US" dirty="0">
              <a:solidFill>
                <a:schemeClr val="tx1">
                  <a:lumMod val="65000"/>
                  <a:lumOff val="35000"/>
                </a:schemeClr>
              </a:solidFill>
              <a:latin typeface="微软雅黑" panose="020B0503020204020204" charset="-122"/>
              <a:ea typeface="微软雅黑" panose="020B0503020204020204" charset="-122"/>
            </a:endParaRPr>
          </a:p>
          <a:p>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sym typeface="+mn-ea"/>
              </a:rPr>
              <a:t>服务器端编程语言</a:t>
            </a:r>
            <a:endParaRPr lang="zh-CN" altLang="en-US" dirty="0">
              <a:solidFill>
                <a:schemeClr val="tx1"/>
              </a:solidFill>
              <a:sym typeface="+mn-ea"/>
            </a:endParaRPr>
          </a:p>
        </p:txBody>
      </p:sp>
      <p:sp>
        <p:nvSpPr>
          <p:cNvPr id="3" name="内容占位符 2"/>
          <p:cNvSpPr>
            <a:spLocks noGrp="1"/>
          </p:cNvSpPr>
          <p:nvPr>
            <p:ph idx="1"/>
          </p:nvPr>
        </p:nvSpPr>
        <p:spPr/>
        <p:txBody>
          <a:bodyPr/>
          <a:lstStyle/>
          <a:p>
            <a:pPr>
              <a:lnSpc>
                <a:spcPct val="140000"/>
              </a:lnSpc>
            </a:pPr>
            <a:r>
              <a:rPr lang="zh-CN" altLang="en-US" dirty="0">
                <a:solidFill>
                  <a:schemeClr val="tx1"/>
                </a:solidFill>
                <a:sym typeface="+mn-ea"/>
              </a:rPr>
              <a:t>服务器端脚本是用来协助Web服务器在服务器端完成业务工作的编程语言</a:t>
            </a:r>
            <a:endParaRPr lang="zh-CN" altLang="en-US" dirty="0">
              <a:solidFill>
                <a:schemeClr val="tx1"/>
              </a:solidFill>
              <a:sym typeface="+mn-ea"/>
            </a:endParaRPr>
          </a:p>
          <a:p>
            <a:pPr>
              <a:lnSpc>
                <a:spcPct val="140000"/>
              </a:lnSpc>
            </a:pPr>
            <a:r>
              <a:rPr lang="zh-CN" altLang="en-US" dirty="0">
                <a:solidFill>
                  <a:schemeClr val="tx1"/>
                </a:solidFill>
                <a:sym typeface="+mn-ea"/>
              </a:rPr>
              <a:t>是对Web服务器功能的扩展，并外挂在Web服务器上一起工作。</a:t>
            </a:r>
            <a:endParaRPr lang="zh-CN" altLang="en-US" dirty="0">
              <a:solidFill>
                <a:schemeClr val="tx1"/>
              </a:solidFill>
              <a:latin typeface="微软雅黑" panose="020B0503020204020204" charset="-122"/>
              <a:ea typeface="微软雅黑" panose="020B0503020204020204" charset="-122"/>
            </a:endParaRPr>
          </a:p>
          <a:p>
            <a:pPr>
              <a:lnSpc>
                <a:spcPct val="140000"/>
              </a:lnSpc>
            </a:pPr>
            <a:r>
              <a:rPr lang="zh-CN" altLang="en-US" dirty="0">
                <a:solidFill>
                  <a:schemeClr val="tx1"/>
                </a:solidFill>
                <a:sym typeface="+mn-ea"/>
              </a:rPr>
              <a:t>主要负责业务逻辑处理和操作数据库</a:t>
            </a:r>
            <a:endParaRPr lang="zh-CN" altLang="en-US" dirty="0">
              <a:solidFill>
                <a:schemeClr val="tx1">
                  <a:lumMod val="65000"/>
                  <a:lumOff val="35000"/>
                </a:schemeClr>
              </a:solidFill>
              <a:latin typeface="微软雅黑" panose="020B0503020204020204" charset="-122"/>
              <a:ea typeface="微软雅黑" panose="020B0503020204020204" charset="-122"/>
            </a:endParaRPr>
          </a:p>
          <a:p>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5">
                    <a:lumMod val="75000"/>
                  </a:schemeClr>
                </a:solidFill>
                <a:sym typeface="+mn-ea"/>
              </a:rPr>
              <a:t>合作开发流程</a:t>
            </a:r>
            <a:endParaRPr lang="zh-CN" altLang="en-US" dirty="0">
              <a:solidFill>
                <a:schemeClr val="accent5">
                  <a:lumMod val="75000"/>
                </a:schemeClr>
              </a:solidFill>
              <a:sym typeface="+mn-ea"/>
            </a:endParaRPr>
          </a:p>
        </p:txBody>
      </p:sp>
      <p:sp>
        <p:nvSpPr>
          <p:cNvPr id="3" name="内容占位符 2"/>
          <p:cNvSpPr>
            <a:spLocks noGrp="1"/>
          </p:cNvSpPr>
          <p:nvPr>
            <p:ph idx="1"/>
          </p:nvPr>
        </p:nvSpPr>
        <p:spPr>
          <a:xfrm>
            <a:off x="838200" y="1465580"/>
            <a:ext cx="10515600" cy="4846320"/>
          </a:xfrm>
        </p:spPr>
        <p:txBody>
          <a:bodyPr/>
          <a:lstStyle/>
          <a:p>
            <a:pPr>
              <a:lnSpc>
                <a:spcPct val="120000"/>
              </a:lnSpc>
            </a:pPr>
            <a:r>
              <a:rPr lang="zh-CN" altLang="en-US" dirty="0">
                <a:solidFill>
                  <a:schemeClr val="tx1"/>
                </a:solidFill>
                <a:sym typeface="+mn-ea"/>
              </a:rPr>
              <a:t>使用服务器端语言（</a:t>
            </a:r>
            <a:r>
              <a:rPr lang="en-US" altLang="zh-CN" dirty="0">
                <a:solidFill>
                  <a:schemeClr val="tx1"/>
                </a:solidFill>
                <a:sym typeface="+mn-ea"/>
              </a:rPr>
              <a:t>Java</a:t>
            </a:r>
            <a:r>
              <a:rPr lang="zh-CN" altLang="en-US" dirty="0">
                <a:solidFill>
                  <a:schemeClr val="tx1"/>
                </a:solidFill>
                <a:sym typeface="+mn-ea"/>
              </a:rPr>
              <a:t>，</a:t>
            </a:r>
            <a:r>
              <a:rPr lang="en-US" altLang="zh-CN" dirty="0">
                <a:solidFill>
                  <a:schemeClr val="tx1"/>
                </a:solidFill>
                <a:sym typeface="+mn-ea"/>
              </a:rPr>
              <a:t>PHP</a:t>
            </a:r>
            <a:r>
              <a:rPr lang="zh-CN" altLang="en-US" dirty="0">
                <a:solidFill>
                  <a:schemeClr val="tx1"/>
                </a:solidFill>
                <a:sym typeface="+mn-ea"/>
              </a:rPr>
              <a:t>，</a:t>
            </a:r>
            <a:r>
              <a:rPr lang="en-US" altLang="zh-CN" dirty="0">
                <a:solidFill>
                  <a:schemeClr val="tx1"/>
                </a:solidFill>
                <a:sym typeface="+mn-ea"/>
              </a:rPr>
              <a:t>Python</a:t>
            </a:r>
            <a:r>
              <a:rPr lang="zh-CN" altLang="en-US" dirty="0">
                <a:solidFill>
                  <a:schemeClr val="tx1"/>
                </a:solidFill>
                <a:sym typeface="+mn-ea"/>
              </a:rPr>
              <a:t>）操作数据库去查询要显示的内容</a:t>
            </a:r>
            <a:endParaRPr lang="zh-CN" altLang="en-US" dirty="0">
              <a:solidFill>
                <a:schemeClr val="tx1"/>
              </a:solidFill>
              <a:sym typeface="+mn-ea"/>
            </a:endParaRPr>
          </a:p>
          <a:p>
            <a:pPr>
              <a:lnSpc>
                <a:spcPct val="120000"/>
              </a:lnSpc>
            </a:pPr>
            <a:r>
              <a:rPr lang="zh-CN" altLang="en-US" dirty="0">
                <a:solidFill>
                  <a:schemeClr val="tx1"/>
                </a:solidFill>
                <a:sym typeface="+mn-ea"/>
              </a:rPr>
              <a:t>使用HTML标识文档结构和展示内容</a:t>
            </a:r>
            <a:endParaRPr lang="zh-CN" altLang="en-US" dirty="0">
              <a:solidFill>
                <a:schemeClr val="tx1"/>
              </a:solidFill>
              <a:sym typeface="+mn-ea"/>
            </a:endParaRPr>
          </a:p>
          <a:p>
            <a:pPr>
              <a:lnSpc>
                <a:spcPct val="120000"/>
              </a:lnSpc>
            </a:pPr>
            <a:r>
              <a:rPr lang="zh-CN" altLang="en-US" dirty="0">
                <a:solidFill>
                  <a:schemeClr val="tx1"/>
                </a:solidFill>
                <a:sym typeface="+mn-ea"/>
              </a:rPr>
              <a:t>使用CSS对页面进行布局和美化</a:t>
            </a:r>
            <a:endParaRPr lang="zh-CN" altLang="en-US" dirty="0">
              <a:solidFill>
                <a:schemeClr val="tx1"/>
              </a:solidFill>
              <a:sym typeface="+mn-ea"/>
            </a:endParaRPr>
          </a:p>
          <a:p>
            <a:pPr>
              <a:lnSpc>
                <a:spcPct val="120000"/>
              </a:lnSpc>
            </a:pPr>
            <a:r>
              <a:rPr lang="zh-CN" altLang="en-US" dirty="0">
                <a:solidFill>
                  <a:schemeClr val="tx1"/>
                </a:solidFill>
                <a:sym typeface="+mn-ea"/>
              </a:rPr>
              <a:t>使用JavaScript完成用户与浏览器交互，实现页面特效</a:t>
            </a:r>
            <a:endParaRPr lang="zh-CN" altLang="en-US" dirty="0">
              <a:solidFill>
                <a:schemeClr val="tx1"/>
              </a:solidFill>
              <a:sym typeface="+mn-ea"/>
            </a:endParaRPr>
          </a:p>
          <a:p>
            <a:pPr>
              <a:lnSpc>
                <a:spcPct val="120000"/>
              </a:lnSpc>
            </a:pPr>
            <a:r>
              <a:rPr lang="zh-CN" altLang="en-US" dirty="0">
                <a:solidFill>
                  <a:schemeClr val="tx1"/>
                </a:solidFill>
                <a:sym typeface="+mn-ea"/>
              </a:rPr>
              <a:t>使用Web服务器发布到网上</a:t>
            </a:r>
            <a:endParaRPr lang="zh-CN" altLang="en-US" dirty="0">
              <a:solidFill>
                <a:schemeClr val="tx1"/>
              </a:solidFill>
              <a:sym typeface="+mn-ea"/>
            </a:endParaRPr>
          </a:p>
          <a:p>
            <a:pPr>
              <a:lnSpc>
                <a:spcPct val="120000"/>
              </a:lnSpc>
            </a:pPr>
            <a:r>
              <a:rPr lang="zh-CN" altLang="en-US" dirty="0">
                <a:solidFill>
                  <a:schemeClr val="tx1"/>
                </a:solidFill>
                <a:sym typeface="+mn-ea"/>
              </a:rPr>
              <a:t>通过浏览器进行显示</a:t>
            </a:r>
            <a:endParaRPr lang="zh-CN" altLang="en-US" dirty="0">
              <a:solidFill>
                <a:schemeClr val="tx1">
                  <a:lumMod val="65000"/>
                  <a:lumOff val="35000"/>
                </a:schemeClr>
              </a:solidFill>
              <a:latin typeface="微软雅黑" panose="020B0503020204020204" charset="-122"/>
              <a:ea typeface="微软雅黑" panose="020B0503020204020204" charset="-122"/>
            </a:endParaRPr>
          </a:p>
          <a:p>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 16"/>
          <p:cNvGrpSpPr/>
          <p:nvPr/>
        </p:nvGrpSpPr>
        <p:grpSpPr>
          <a:xfrm>
            <a:off x="1519707" y="756771"/>
            <a:ext cx="2162156" cy="1654137"/>
            <a:chOff x="714162" y="457358"/>
            <a:chExt cx="2162719" cy="1654568"/>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4162" y="685958"/>
              <a:ext cx="2162719" cy="1425968"/>
            </a:xfrm>
            <a:prstGeom prst="rect">
              <a:avLst/>
            </a:prstGeom>
          </p:spPr>
        </p:pic>
        <p:sp>
          <p:nvSpPr>
            <p:cNvPr id="10" name="文本框 9"/>
            <p:cNvSpPr txBox="1"/>
            <p:nvPr/>
          </p:nvSpPr>
          <p:spPr>
            <a:xfrm>
              <a:off x="1472355" y="457358"/>
              <a:ext cx="646331" cy="369332"/>
            </a:xfrm>
            <a:prstGeom prst="rect">
              <a:avLst/>
            </a:prstGeom>
            <a:noFill/>
          </p:spPr>
          <p:txBody>
            <a:bodyPr wrap="none" rtlCol="0">
              <a:spAutoFit/>
            </a:bodyPr>
            <a:lstStyle/>
            <a:p>
              <a:r>
                <a:rPr kumimoji="1" lang="zh-CN" altLang="en-US" sz="1800" b="1" dirty="0"/>
                <a:t>产品</a:t>
              </a:r>
              <a:endParaRPr kumimoji="1" lang="zh-CN" altLang="en-US" sz="1800" b="1" dirty="0"/>
            </a:p>
          </p:txBody>
        </p:sp>
      </p:grpSp>
      <p:grpSp>
        <p:nvGrpSpPr>
          <p:cNvPr id="21" name="组 20"/>
          <p:cNvGrpSpPr/>
          <p:nvPr/>
        </p:nvGrpSpPr>
        <p:grpSpPr>
          <a:xfrm>
            <a:off x="6788739" y="4298008"/>
            <a:ext cx="2045648" cy="1722869"/>
            <a:chOff x="6700809" y="3077931"/>
            <a:chExt cx="2046181" cy="1723318"/>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809" y="3194301"/>
              <a:ext cx="2046181" cy="1606948"/>
            </a:xfrm>
            <a:prstGeom prst="rect">
              <a:avLst/>
            </a:prstGeom>
          </p:spPr>
        </p:pic>
        <p:sp>
          <p:nvSpPr>
            <p:cNvPr id="12" name="文本框 11"/>
            <p:cNvSpPr txBox="1"/>
            <p:nvPr/>
          </p:nvSpPr>
          <p:spPr>
            <a:xfrm>
              <a:off x="7262472" y="3077931"/>
              <a:ext cx="642787" cy="368396"/>
            </a:xfrm>
            <a:prstGeom prst="rect">
              <a:avLst/>
            </a:prstGeom>
            <a:noFill/>
          </p:spPr>
          <p:txBody>
            <a:bodyPr wrap="none" rtlCol="0">
              <a:spAutoFit/>
            </a:bodyPr>
            <a:lstStyle/>
            <a:p>
              <a:r>
                <a:rPr kumimoji="1" lang="zh-CN" altLang="en-US" sz="1800" b="1" dirty="0"/>
                <a:t>后端</a:t>
              </a:r>
              <a:endParaRPr kumimoji="1" lang="zh-CN" altLang="en-US" sz="1800" b="1" dirty="0"/>
            </a:p>
          </p:txBody>
        </p:sp>
      </p:grpSp>
      <p:grpSp>
        <p:nvGrpSpPr>
          <p:cNvPr id="20" name="组 19"/>
          <p:cNvGrpSpPr/>
          <p:nvPr/>
        </p:nvGrpSpPr>
        <p:grpSpPr>
          <a:xfrm>
            <a:off x="1671491" y="3830821"/>
            <a:ext cx="1909372" cy="1672847"/>
            <a:chOff x="1397000" y="3813521"/>
            <a:chExt cx="1909869" cy="1673283"/>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3872058"/>
              <a:ext cx="1909869" cy="1614746"/>
            </a:xfrm>
            <a:prstGeom prst="rect">
              <a:avLst/>
            </a:prstGeom>
          </p:spPr>
        </p:pic>
        <p:sp>
          <p:nvSpPr>
            <p:cNvPr id="13" name="文本框 12"/>
            <p:cNvSpPr txBox="1"/>
            <p:nvPr/>
          </p:nvSpPr>
          <p:spPr>
            <a:xfrm>
              <a:off x="2028768" y="3813521"/>
              <a:ext cx="646331" cy="369332"/>
            </a:xfrm>
            <a:prstGeom prst="rect">
              <a:avLst/>
            </a:prstGeom>
            <a:noFill/>
          </p:spPr>
          <p:txBody>
            <a:bodyPr wrap="none" rtlCol="0">
              <a:spAutoFit/>
            </a:bodyPr>
            <a:lstStyle/>
            <a:p>
              <a:r>
                <a:rPr kumimoji="1" lang="zh-CN" altLang="en-US" sz="1800" b="1"/>
                <a:t>运维</a:t>
              </a:r>
              <a:endParaRPr kumimoji="1" lang="zh-CN" altLang="en-US" sz="1800" b="1" dirty="0"/>
            </a:p>
          </p:txBody>
        </p:sp>
      </p:grpSp>
      <p:grpSp>
        <p:nvGrpSpPr>
          <p:cNvPr id="23" name="组 22"/>
          <p:cNvGrpSpPr/>
          <p:nvPr/>
        </p:nvGrpSpPr>
        <p:grpSpPr>
          <a:xfrm>
            <a:off x="5652123" y="305613"/>
            <a:ext cx="2159438" cy="1766876"/>
            <a:chOff x="6535631" y="344590"/>
            <a:chExt cx="2160000" cy="1767336"/>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19468" r="10072"/>
            <a:stretch>
              <a:fillRect/>
            </a:stretch>
          </p:blipFill>
          <p:spPr>
            <a:xfrm>
              <a:off x="6535631" y="511699"/>
              <a:ext cx="2160000" cy="1600227"/>
            </a:xfrm>
            <a:prstGeom prst="rect">
              <a:avLst/>
            </a:prstGeom>
          </p:spPr>
        </p:pic>
        <p:sp>
          <p:nvSpPr>
            <p:cNvPr id="15" name="文本框 14"/>
            <p:cNvSpPr txBox="1"/>
            <p:nvPr/>
          </p:nvSpPr>
          <p:spPr>
            <a:xfrm>
              <a:off x="7151453" y="344590"/>
              <a:ext cx="396262" cy="369204"/>
            </a:xfrm>
            <a:prstGeom prst="rect">
              <a:avLst/>
            </a:prstGeom>
            <a:noFill/>
          </p:spPr>
          <p:txBody>
            <a:bodyPr wrap="none" rtlCol="0">
              <a:spAutoFit/>
            </a:bodyPr>
            <a:lstStyle/>
            <a:p>
              <a:r>
                <a:rPr kumimoji="1" lang="en-US" altLang="zh-CN" sz="1800" b="1" dirty="0"/>
                <a:t>UI</a:t>
              </a:r>
              <a:endParaRPr kumimoji="1" lang="zh-CN" altLang="en-US" sz="1800" b="1" dirty="0"/>
            </a:p>
          </p:txBody>
        </p:sp>
      </p:grpSp>
      <p:grpSp>
        <p:nvGrpSpPr>
          <p:cNvPr id="19" name="组 18"/>
          <p:cNvGrpSpPr/>
          <p:nvPr/>
        </p:nvGrpSpPr>
        <p:grpSpPr>
          <a:xfrm>
            <a:off x="4606358" y="2428400"/>
            <a:ext cx="1901622" cy="1985947"/>
            <a:chOff x="4809581" y="1364216"/>
            <a:chExt cx="1846369" cy="2296744"/>
          </a:xfrm>
        </p:grpSpPr>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9581" y="1518004"/>
              <a:ext cx="1846369" cy="2142956"/>
            </a:xfrm>
            <a:prstGeom prst="rect">
              <a:avLst/>
            </a:prstGeom>
          </p:spPr>
        </p:pic>
        <p:sp>
          <p:nvSpPr>
            <p:cNvPr id="16" name="文本框 15"/>
            <p:cNvSpPr txBox="1"/>
            <p:nvPr/>
          </p:nvSpPr>
          <p:spPr>
            <a:xfrm>
              <a:off x="5338331" y="1364216"/>
              <a:ext cx="851455" cy="427021"/>
            </a:xfrm>
            <a:prstGeom prst="rect">
              <a:avLst/>
            </a:prstGeom>
            <a:noFill/>
          </p:spPr>
          <p:txBody>
            <a:bodyPr wrap="none" rtlCol="0">
              <a:spAutoFit/>
            </a:bodyPr>
            <a:lstStyle/>
            <a:p>
              <a:r>
                <a:rPr kumimoji="1" lang="zh-CN" altLang="en-US" sz="1800" b="1"/>
                <a:t>服务器</a:t>
              </a:r>
              <a:endParaRPr kumimoji="1" lang="zh-CN" altLang="en-US" sz="1800" b="1" dirty="0"/>
            </a:p>
          </p:txBody>
        </p:sp>
      </p:grpSp>
      <p:grpSp>
        <p:nvGrpSpPr>
          <p:cNvPr id="22" name="组 21"/>
          <p:cNvGrpSpPr/>
          <p:nvPr/>
        </p:nvGrpSpPr>
        <p:grpSpPr>
          <a:xfrm>
            <a:off x="8735598" y="2167768"/>
            <a:ext cx="1477684" cy="1847669"/>
            <a:chOff x="3140744" y="1194374"/>
            <a:chExt cx="1478069" cy="1848150"/>
          </a:xfrm>
        </p:grpSpPr>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0744" y="1384203"/>
              <a:ext cx="1478069" cy="1658321"/>
            </a:xfrm>
            <a:prstGeom prst="rect">
              <a:avLst/>
            </a:prstGeom>
          </p:spPr>
        </p:pic>
        <p:sp>
          <p:nvSpPr>
            <p:cNvPr id="14" name="文本框 13"/>
            <p:cNvSpPr txBox="1"/>
            <p:nvPr/>
          </p:nvSpPr>
          <p:spPr>
            <a:xfrm>
              <a:off x="3391430" y="1194374"/>
              <a:ext cx="646331" cy="368396"/>
            </a:xfrm>
            <a:prstGeom prst="rect">
              <a:avLst/>
            </a:prstGeom>
            <a:noFill/>
          </p:spPr>
          <p:txBody>
            <a:bodyPr wrap="square" rtlCol="0">
              <a:spAutoFit/>
            </a:bodyPr>
            <a:lstStyle/>
            <a:p>
              <a:r>
                <a:rPr kumimoji="1" lang="zh-CN" altLang="en-US" sz="1800" b="1" dirty="0"/>
                <a:t>前端</a:t>
              </a:r>
              <a:endParaRPr kumimoji="1" lang="zh-CN" altLang="en-US" sz="1800" b="1" dirty="0"/>
            </a:p>
          </p:txBody>
        </p:sp>
      </p:grpSp>
      <p:cxnSp>
        <p:nvCxnSpPr>
          <p:cNvPr id="25" name="曲线连接符 24"/>
          <p:cNvCxnSpPr>
            <a:stCxn id="6" idx="3"/>
            <a:endCxn id="7" idx="1"/>
          </p:cNvCxnSpPr>
          <p:nvPr/>
        </p:nvCxnSpPr>
        <p:spPr>
          <a:xfrm flipV="1">
            <a:off x="3681861" y="1272585"/>
            <a:ext cx="1943494" cy="467878"/>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7" name="曲线连接符 26"/>
          <p:cNvCxnSpPr>
            <a:stCxn id="7" idx="3"/>
            <a:endCxn id="14" idx="3"/>
          </p:cNvCxnSpPr>
          <p:nvPr/>
        </p:nvCxnSpPr>
        <p:spPr>
          <a:xfrm>
            <a:off x="7811770" y="1272540"/>
            <a:ext cx="1821180" cy="1079500"/>
          </a:xfrm>
          <a:prstGeom prst="curvedConnector3">
            <a:avLst>
              <a:gd name="adj1" fmla="val 113075"/>
            </a:avLst>
          </a:prstGeom>
          <a:ln>
            <a:tailEnd type="triangle"/>
          </a:ln>
        </p:spPr>
        <p:style>
          <a:lnRef idx="3">
            <a:schemeClr val="dk1"/>
          </a:lnRef>
          <a:fillRef idx="0">
            <a:schemeClr val="dk1"/>
          </a:fillRef>
          <a:effectRef idx="2">
            <a:schemeClr val="dk1"/>
          </a:effectRef>
          <a:fontRef idx="minor">
            <a:schemeClr val="tx1"/>
          </a:fontRef>
        </p:style>
      </p:cxnSp>
      <p:cxnSp>
        <p:nvCxnSpPr>
          <p:cNvPr id="29" name="曲线连接符 28"/>
          <p:cNvCxnSpPr>
            <a:stCxn id="5" idx="2"/>
            <a:endCxn id="4" idx="3"/>
          </p:cNvCxnSpPr>
          <p:nvPr/>
        </p:nvCxnSpPr>
        <p:spPr>
          <a:xfrm rot="5400000">
            <a:off x="8553325" y="4296498"/>
            <a:ext cx="1202175" cy="640053"/>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 name="曲线连接符 30"/>
          <p:cNvCxnSpPr>
            <a:stCxn id="4" idx="1"/>
            <a:endCxn id="8" idx="3"/>
          </p:cNvCxnSpPr>
          <p:nvPr/>
        </p:nvCxnSpPr>
        <p:spPr>
          <a:xfrm rot="10800000">
            <a:off x="3580861" y="4696504"/>
            <a:ext cx="3207877" cy="521108"/>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3" name="曲线连接符 32"/>
          <p:cNvCxnSpPr>
            <a:stCxn id="13" idx="0"/>
            <a:endCxn id="9" idx="1"/>
          </p:cNvCxnSpPr>
          <p:nvPr/>
        </p:nvCxnSpPr>
        <p:spPr>
          <a:xfrm rot="5400000" flipH="1" flipV="1">
            <a:off x="3444787" y="2669250"/>
            <a:ext cx="342957" cy="198018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pic>
        <p:nvPicPr>
          <p:cNvPr id="34" name="图片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2465" y="1003935"/>
            <a:ext cx="1368425" cy="1532255"/>
          </a:xfrm>
          <a:prstGeom prst="rect">
            <a:avLst/>
          </a:prstGeom>
        </p:spPr>
      </p:pic>
      <p:pic>
        <p:nvPicPr>
          <p:cNvPr id="37" name="图片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6551" y="2478753"/>
            <a:ext cx="2982870" cy="1536955"/>
          </a:xfrm>
          <a:prstGeom prst="rect">
            <a:avLst/>
          </a:prstGeom>
        </p:spPr>
      </p:pic>
      <p:sp>
        <p:nvSpPr>
          <p:cNvPr id="2" name="标题 1"/>
          <p:cNvSpPr>
            <a:spLocks noGrp="1"/>
          </p:cNvSpPr>
          <p:nvPr>
            <p:ph type="title"/>
          </p:nvPr>
        </p:nvSpPr>
        <p:spPr>
          <a:xfrm>
            <a:off x="522605" y="-53555"/>
            <a:ext cx="10515600" cy="1325563"/>
          </a:xfrm>
        </p:spPr>
        <p:txBody>
          <a:bodyPr/>
          <a:lstStyle/>
          <a:p>
            <a:r>
              <a:rPr lang="zh-CN" altLang="en-US" dirty="0">
                <a:solidFill>
                  <a:schemeClr val="accent5">
                    <a:lumMod val="75000"/>
                  </a:schemeClr>
                </a:solidFill>
                <a:sym typeface="+mn-ea"/>
              </a:rPr>
              <a:t>开发流程</a:t>
            </a:r>
            <a:endParaRPr lang="zh-CN" altLang="en-US" dirty="0">
              <a:solidFill>
                <a:schemeClr val="accent5">
                  <a:lumMod val="7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heckerboard(across)">
                                      <p:cBhvr>
                                        <p:cTn id="7" dur="500"/>
                                        <p:tgtEl>
                                          <p:spTgt spid="34"/>
                                        </p:tgtEl>
                                      </p:cBhvr>
                                    </p:animEffect>
                                  </p:childTnLst>
                                  <p:subTnLst>
                                    <p:audio>
                                      <p:cMediaNode>
                                        <p:cTn display="0" masterRel="sameClick">
                                          <p:stCondLst>
                                            <p:cond evt="begin" delay="0">
                                              <p:tn val="5"/>
                                            </p:cond>
                                          </p:stCondLst>
                                          <p:endCondLst>
                                            <p:cond evt="onStopAudio" delay="0">
                                              <p:tgtEl>
                                                <p:sldTgt/>
                                              </p:tgtEl>
                                            </p:cond>
                                          </p:endCondLst>
                                        </p:cTn>
                                        <p:tgtEl>
                                          <p:sndTgt r:embed="rId9" name="Click"/>
                                        </p:tgtEl>
                                      </p:cMediaNode>
                                    </p:audio>
                                  </p:sub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2.29167E-6 -3.7037E-7 C 0.09753 0.14861 0.19505 0.29722 0.25104 0.28704 C 0.3069 0.27685 0.33529 -0.06088 0.33529 -0.06065 " pathEditMode="relative" rAng="0" ptsTypes="AAA">
                                      <p:cBhvr>
                                        <p:cTn id="11" dur="2000" fill="hold"/>
                                        <p:tgtEl>
                                          <p:spTgt spid="34"/>
                                        </p:tgtEl>
                                        <p:attrNameLst>
                                          <p:attrName>ppt_x</p:attrName>
                                          <p:attrName>ppt_y</p:attrName>
                                        </p:attrNameLst>
                                      </p:cBhvr>
                                      <p:rCtr x="16758" y="11319"/>
                                    </p:animMotion>
                                  </p:childTnLst>
                                </p:cTn>
                              </p:par>
                            </p:childTnLst>
                          </p:cTn>
                        </p:par>
                      </p:childTnLst>
                    </p:cTn>
                  </p:par>
                  <p:par>
                    <p:cTn id="12" fill="hold">
                      <p:stCondLst>
                        <p:cond delay="indefinite"/>
                      </p:stCondLst>
                      <p:childTnLst>
                        <p:par>
                          <p:cTn id="13" fill="hold">
                            <p:stCondLst>
                              <p:cond delay="0"/>
                            </p:stCondLst>
                            <p:childTnLst>
                              <p:par>
                                <p:cTn id="14" presetID="5" presetClass="exit" presetSubtype="10" fill="hold" nodeType="clickEffect">
                                  <p:stCondLst>
                                    <p:cond delay="0"/>
                                  </p:stCondLst>
                                  <p:childTnLst>
                                    <p:animEffect transition="out" filter="checkerboard(across)">
                                      <p:cBhvr>
                                        <p:cTn id="15" dur="500"/>
                                        <p:tgtEl>
                                          <p:spTgt spid="34"/>
                                        </p:tgtEl>
                                      </p:cBhvr>
                                    </p:animEffect>
                                    <p:set>
                                      <p:cBhvr>
                                        <p:cTn id="16" dur="1" fill="hold">
                                          <p:stCondLst>
                                            <p:cond delay="499"/>
                                          </p:stCondLst>
                                        </p:cTn>
                                        <p:tgtEl>
                                          <p:spTgt spid="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checkerboard(across)">
                                      <p:cBhvr>
                                        <p:cTn id="21" dur="500"/>
                                        <p:tgtEl>
                                          <p:spTgt spid="37"/>
                                        </p:tgtEl>
                                      </p:cBhvr>
                                    </p:animEffect>
                                  </p:childTnLst>
                                  <p:subTnLst>
                                    <p:audio>
                                      <p:cMediaNode>
                                        <p:cTn display="0" masterRel="sameClick">
                                          <p:stCondLst>
                                            <p:cond evt="begin" delay="0">
                                              <p:tn val="19"/>
                                            </p:cond>
                                          </p:stCondLst>
                                          <p:endCondLst>
                                            <p:cond evt="onStopAudio" delay="0">
                                              <p:tgtEl>
                                                <p:sldTgt/>
                                              </p:tgtEl>
                                            </p:cond>
                                          </p:endCondLst>
                                        </p:cTn>
                                        <p:tgtEl>
                                          <p:sndTgt r:embed="rId9" name="Click"/>
                                        </p:tgtEl>
                                      </p:cMediaNode>
                                    </p:audio>
                                  </p:sub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2.08333E-6 -2.59259E-6 C -0.14271 -0.06828 -0.28528 -0.13634 -0.3125 -0.08148 C -0.33984 -0.02639 -0.16354 0.32986 -0.16354 0.3301 " pathEditMode="relative" rAng="0" ptsTypes="AAA">
                                      <p:cBhvr>
                                        <p:cTn id="25" dur="2000" fill="hold"/>
                                        <p:tgtEl>
                                          <p:spTgt spid="37"/>
                                        </p:tgtEl>
                                        <p:attrNameLst>
                                          <p:attrName>ppt_x</p:attrName>
                                          <p:attrName>ppt_y</p:attrName>
                                        </p:attrNameLst>
                                      </p:cBhvr>
                                      <p:rCtr x="-15781" y="11412"/>
                                    </p:animMotion>
                                  </p:childTnLst>
                                </p:cTn>
                              </p:par>
                            </p:childTnLst>
                          </p:cTn>
                        </p:par>
                      </p:childTnLst>
                    </p:cTn>
                  </p:par>
                  <p:par>
                    <p:cTn id="26" fill="hold">
                      <p:stCondLst>
                        <p:cond delay="indefinite"/>
                      </p:stCondLst>
                      <p:childTnLst>
                        <p:par>
                          <p:cTn id="27" fill="hold">
                            <p:stCondLst>
                              <p:cond delay="0"/>
                            </p:stCondLst>
                            <p:childTnLst>
                              <p:par>
                                <p:cTn id="28" presetID="5" presetClass="exit" presetSubtype="10" fill="hold" nodeType="clickEffect">
                                  <p:stCondLst>
                                    <p:cond delay="0"/>
                                  </p:stCondLst>
                                  <p:childTnLst>
                                    <p:animEffect transition="out" filter="checkerboard(across)">
                                      <p:cBhvr>
                                        <p:cTn id="29" dur="500"/>
                                        <p:tgtEl>
                                          <p:spTgt spid="37"/>
                                        </p:tgtEl>
                                      </p:cBhvr>
                                    </p:animEffect>
                                    <p:set>
                                      <p:cBhvr>
                                        <p:cTn id="3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46949" y="165077"/>
            <a:ext cx="11531600" cy="759884"/>
          </a:xfrm>
          <a:prstGeom prst="rect">
            <a:avLst/>
          </a:prstGeom>
          <a:noFill/>
          <a:ln>
            <a:noFill/>
          </a:ln>
        </p:spPr>
        <p:txBody>
          <a:bodyPr vert="horz" wrap="square" lIns="137160" tIns="68580" rIns="137160" bIns="68580" numCol="1" rtlCol="0" anchor="ctr" anchorCtr="0" compatLnSpc="1">
            <a:normAutofit/>
          </a:bodyPr>
          <a:lstStyle/>
          <a:p>
            <a:pPr marL="0" marR="0" lvl="0" indent="0" algn="l" defTabSz="1028700" rtl="0" eaLnBrk="1" latinLnBrk="0" hangingPunct="1">
              <a:spcBef>
                <a:spcPct val="0"/>
              </a:spcBef>
              <a:spcAft>
                <a:spcPts val="0"/>
              </a:spcAft>
              <a:buClrTx/>
              <a:buSzTx/>
              <a:buFontTx/>
              <a:buNone/>
              <a:defRPr/>
            </a:pPr>
            <a:r>
              <a:rPr kumimoji="0" lang="zh-CN" altLang="en-US" sz="3735"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j-cs"/>
              </a:rPr>
              <a:t>作业：</a:t>
            </a:r>
            <a:endParaRPr kumimoji="0" lang="zh-CN" altLang="en-US" sz="3735"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j-cs"/>
            </a:endParaRPr>
          </a:p>
        </p:txBody>
      </p:sp>
      <p:sp>
        <p:nvSpPr>
          <p:cNvPr id="2" name="文本框 1"/>
          <p:cNvSpPr txBox="1"/>
          <p:nvPr/>
        </p:nvSpPr>
        <p:spPr>
          <a:xfrm>
            <a:off x="431371" y="836712"/>
            <a:ext cx="11137237" cy="7417435"/>
          </a:xfrm>
          <a:prstGeom prst="rect">
            <a:avLst/>
          </a:prstGeom>
          <a:noFill/>
        </p:spPr>
        <p:txBody>
          <a:bodyPr wrap="square" rtlCol="0">
            <a:spAutoFit/>
          </a:bodyPr>
          <a:lstStyle/>
          <a:p>
            <a:pPr marL="457200" indent="-457200">
              <a:lnSpc>
                <a:spcPct val="150000"/>
              </a:lnSpc>
              <a:buClr>
                <a:srgbClr val="FF0000"/>
              </a:buClr>
              <a:buFont typeface="+mj-ea"/>
              <a:buAutoNum type="circleNumDbPlain"/>
            </a:pPr>
            <a:r>
              <a:rPr lang="zh-CN" altLang="en-US" sz="2400" dirty="0">
                <a:latin typeface="微软雅黑" panose="020B0503020204020204" charset="-122"/>
                <a:ea typeface="微软雅黑" panose="020B0503020204020204" charset="-122"/>
              </a:rPr>
              <a:t>计算机主要有哪些部分组成</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各有什么作用</a:t>
            </a:r>
            <a:endParaRPr lang="zh-CN" altLang="en-US" sz="2400" dirty="0">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dirty="0">
                <a:latin typeface="微软雅黑" panose="020B0503020204020204" charset="-122"/>
                <a:ea typeface="微软雅黑" panose="020B0503020204020204" charset="-122"/>
              </a:rPr>
              <a:t>计算机容量单位有哪些</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它们之间的换算关系是什么</a:t>
            </a:r>
            <a:endParaRPr lang="zh-CN" altLang="en-US" sz="2400" dirty="0">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dirty="0">
                <a:latin typeface="微软雅黑" panose="020B0503020204020204" charset="-122"/>
                <a:ea typeface="微软雅黑" panose="020B0503020204020204" charset="-122"/>
              </a:rPr>
              <a:t>简述计算机工作原理</a:t>
            </a:r>
            <a:endParaRPr lang="zh-CN" altLang="en-US" sz="2400" dirty="0">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dirty="0">
                <a:latin typeface="微软雅黑" panose="020B0503020204020204" charset="-122"/>
                <a:ea typeface="微软雅黑" panose="020B0503020204020204" charset="-122"/>
              </a:rPr>
              <a:t>简述</a:t>
            </a:r>
            <a:r>
              <a:rPr lang="en-US" altLang="zh-CN" sz="2400" dirty="0">
                <a:latin typeface="微软雅黑" panose="020B0503020204020204" charset="-122"/>
                <a:ea typeface="微软雅黑" panose="020B0503020204020204" charset="-122"/>
              </a:rPr>
              <a:t>IP</a:t>
            </a:r>
            <a:r>
              <a:rPr lang="zh-CN" altLang="en-US" sz="2400" dirty="0">
                <a:latin typeface="微软雅黑" panose="020B0503020204020204" charset="-122"/>
                <a:ea typeface="微软雅黑" panose="020B0503020204020204" charset="-122"/>
              </a:rPr>
              <a:t>地址的作用及相关命令</a:t>
            </a:r>
            <a:endParaRPr lang="en-US" altLang="zh-CN" sz="2400" dirty="0">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en-US" altLang="zh-CN" sz="2400" dirty="0">
                <a:latin typeface="微软雅黑" panose="020B0503020204020204" charset="-122"/>
                <a:ea typeface="微软雅黑" panose="020B0503020204020204" charset="-122"/>
              </a:rPr>
              <a:t>B/S</a:t>
            </a:r>
            <a:r>
              <a:rPr lang="zh-CN" altLang="en-US" sz="2400" dirty="0">
                <a:latin typeface="微软雅黑" panose="020B0503020204020204" charset="-122"/>
                <a:ea typeface="微软雅黑" panose="020B0503020204020204" charset="-122"/>
              </a:rPr>
              <a:t>软件体系结构优势</a:t>
            </a:r>
            <a:endParaRPr lang="zh-CN" altLang="en-US" sz="2400" dirty="0">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dirty="0">
                <a:latin typeface="微软雅黑" panose="020B0503020204020204" charset="-122"/>
                <a:ea typeface="微软雅黑" panose="020B0503020204020204" charset="-122"/>
              </a:rPr>
              <a:t>什么是</a:t>
            </a:r>
            <a:r>
              <a:rPr lang="en-US" altLang="zh-CN" sz="2400" dirty="0">
                <a:latin typeface="微软雅黑" panose="020B0503020204020204" charset="-122"/>
                <a:ea typeface="微软雅黑" panose="020B0503020204020204" charset="-122"/>
              </a:rPr>
              <a:t>HTTP</a:t>
            </a:r>
            <a:endParaRPr lang="en-US" altLang="zh-CN" sz="2400" dirty="0">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dirty="0">
                <a:latin typeface="微软雅黑" panose="020B0503020204020204" charset="-122"/>
                <a:ea typeface="微软雅黑" panose="020B0503020204020204" charset="-122"/>
              </a:rPr>
              <a:t>简要描述</a:t>
            </a:r>
            <a:r>
              <a:rPr lang="en-US" altLang="zh-CN" sz="2400" dirty="0">
                <a:latin typeface="微软雅黑" panose="020B0503020204020204" charset="-122"/>
                <a:ea typeface="微软雅黑" panose="020B0503020204020204" charset="-122"/>
              </a:rPr>
              <a:t>URL</a:t>
            </a:r>
            <a:r>
              <a:rPr lang="zh-CN" altLang="en-US" sz="2400" dirty="0">
                <a:latin typeface="微软雅黑" panose="020B0503020204020204" charset="-122"/>
                <a:ea typeface="微软雅黑" panose="020B0503020204020204" charset="-122"/>
              </a:rPr>
              <a:t>，举例说明</a:t>
            </a:r>
            <a:endParaRPr lang="zh-CN" altLang="en-US" sz="2400" dirty="0">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dirty="0">
                <a:latin typeface="微软雅黑" panose="020B0503020204020204" charset="-122"/>
                <a:ea typeface="微软雅黑" panose="020B0503020204020204" charset="-122"/>
              </a:rPr>
              <a:t>什么是</a:t>
            </a:r>
            <a:r>
              <a:rPr lang="en-US" altLang="zh-CN" sz="2400" dirty="0">
                <a:latin typeface="微软雅黑" panose="020B0503020204020204" charset="-122"/>
                <a:ea typeface="微软雅黑" panose="020B0503020204020204" charset="-122"/>
              </a:rPr>
              <a:t>HTML</a:t>
            </a:r>
            <a:endParaRPr lang="en-US" altLang="zh-CN" sz="2400" dirty="0">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dirty="0">
                <a:latin typeface="微软雅黑" panose="020B0503020204020204" charset="-122"/>
                <a:ea typeface="微软雅黑" panose="020B0503020204020204" charset="-122"/>
              </a:rPr>
              <a:t>什么是</a:t>
            </a:r>
            <a:r>
              <a:rPr lang="en-US" altLang="zh-CN" sz="2400" dirty="0">
                <a:latin typeface="微软雅黑" panose="020B0503020204020204" charset="-122"/>
                <a:ea typeface="微软雅黑" panose="020B0503020204020204" charset="-122"/>
              </a:rPr>
              <a:t>CSS</a:t>
            </a:r>
            <a:endParaRPr lang="en-US" altLang="zh-CN" sz="2400" dirty="0">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dirty="0">
                <a:latin typeface="微软雅黑" panose="020B0503020204020204" charset="-122"/>
                <a:ea typeface="微软雅黑" panose="020B0503020204020204" charset="-122"/>
              </a:rPr>
              <a:t>什么是</a:t>
            </a:r>
            <a:r>
              <a:rPr lang="en-US" altLang="zh-CN" sz="2400" dirty="0">
                <a:latin typeface="微软雅黑" panose="020B0503020204020204" charset="-122"/>
                <a:ea typeface="微软雅黑" panose="020B0503020204020204" charset="-122"/>
              </a:rPr>
              <a:t>j</a:t>
            </a:r>
            <a:r>
              <a:rPr lang="en-US" altLang="zh-CN" sz="2400" dirty="0">
                <a:latin typeface="微软雅黑" panose="020B0503020204020204" charset="-122"/>
                <a:ea typeface="微软雅黑" panose="020B0503020204020204" charset="-122"/>
              </a:rPr>
              <a:t>avascript</a:t>
            </a:r>
            <a:endParaRPr lang="zh-CN" altLang="en-US" sz="2400" dirty="0">
              <a:latin typeface="微软雅黑" panose="020B0503020204020204" charset="-122"/>
              <a:ea typeface="微软雅黑" panose="020B0503020204020204" charset="-122"/>
            </a:endParaRPr>
          </a:p>
          <a:p>
            <a:pPr marL="457200" indent="-457200">
              <a:lnSpc>
                <a:spcPct val="150000"/>
              </a:lnSpc>
              <a:buClr>
                <a:srgbClr val="00B0F0"/>
              </a:buClr>
              <a:buFont typeface="Wingdings" panose="05000000000000000000" pitchFamily="2" charset="2"/>
              <a:buChar char=""/>
            </a:pPr>
            <a:endParaRPr lang="en-US" altLang="zh-CN" sz="2400" dirty="0">
              <a:latin typeface="微软雅黑" panose="020B0503020204020204" charset="-122"/>
              <a:ea typeface="微软雅黑" panose="020B0503020204020204" charset="-122"/>
            </a:endParaRPr>
          </a:p>
          <a:p>
            <a:pPr lvl="1">
              <a:lnSpc>
                <a:spcPct val="150000"/>
              </a:lnSpc>
              <a:buClr>
                <a:srgbClr val="00B0F0"/>
              </a:buClr>
              <a:buFont typeface="Wingdings" panose="05000000000000000000" pitchFamily="2" charset="2"/>
              <a:buChar char="ü"/>
            </a:pPr>
            <a:endParaRPr lang="en-US" altLang="zh-CN" sz="2665" dirty="0"/>
          </a:p>
          <a:p>
            <a:pPr lvl="1">
              <a:lnSpc>
                <a:spcPct val="150000"/>
              </a:lnSpc>
              <a:buClr>
                <a:srgbClr val="00B0F0"/>
              </a:buClr>
            </a:pPr>
            <a:endParaRPr kumimoji="1" sz="2665" dirty="0">
              <a:solidFill>
                <a:schemeClr val="bg2">
                  <a:lumMod val="1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计算机工作原理</a:t>
            </a:r>
            <a:endParaRPr lang="zh-CN" altLang="en-US"/>
          </a:p>
        </p:txBody>
      </p:sp>
      <p:pic>
        <p:nvPicPr>
          <p:cNvPr id="9" name="图片 8"/>
          <p:cNvPicPr>
            <a:picLocks noChangeAspect="1"/>
          </p:cNvPicPr>
          <p:nvPr/>
        </p:nvPicPr>
        <p:blipFill>
          <a:blip r:embed="rId1"/>
          <a:stretch>
            <a:fillRect/>
          </a:stretch>
        </p:blipFill>
        <p:spPr>
          <a:xfrm>
            <a:off x="1528445" y="1259205"/>
            <a:ext cx="6240780" cy="49377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084251448406_2.jpg"/>
          <p:cNvPicPr>
            <a:picLocks noChangeAspect="1"/>
          </p:cNvPicPr>
          <p:nvPr/>
        </p:nvPicPr>
        <p:blipFill>
          <a:blip r:embed="rId1"/>
          <a:stretch>
            <a:fillRect/>
          </a:stretch>
        </p:blipFill>
        <p:spPr>
          <a:xfrm>
            <a:off x="1891665" y="2344420"/>
            <a:ext cx="3984625" cy="2931795"/>
          </a:xfrm>
          <a:prstGeom prst="rect">
            <a:avLst/>
          </a:prstGeom>
          <a:noFill/>
          <a:ln w="9525">
            <a:noFill/>
          </a:ln>
        </p:spPr>
      </p:pic>
      <p:sp>
        <p:nvSpPr>
          <p:cNvPr id="11" name="AutoShape 52"/>
          <p:cNvSpPr>
            <a:spLocks noChangeArrowheads="1"/>
          </p:cNvSpPr>
          <p:nvPr/>
        </p:nvSpPr>
        <p:spPr bwMode="auto">
          <a:xfrm>
            <a:off x="1018540" y="2195830"/>
            <a:ext cx="1250315" cy="452755"/>
          </a:xfrm>
          <a:prstGeom prst="wedgeRoundRectCallout">
            <a:avLst>
              <a:gd name="adj1" fmla="val 128785"/>
              <a:gd name="adj2" fmla="val 87537"/>
              <a:gd name="adj3" fmla="val 16667"/>
            </a:avLst>
          </a:prstGeom>
          <a:gradFill rotWithShape="1">
            <a:gsLst>
              <a:gs pos="0">
                <a:srgbClr val="FFFF99"/>
              </a:gs>
              <a:gs pos="100000">
                <a:srgbClr val="FFFFFF"/>
              </a:gs>
            </a:gsLst>
            <a:lin ang="5400000" scaled="0"/>
          </a:gradFill>
          <a:ln w="9525" algn="ctr">
            <a:solidFill>
              <a:srgbClr val="FF9900"/>
            </a:solidFill>
            <a:miter lim="800000"/>
          </a:ln>
          <a:effectLst>
            <a:outerShdw dist="53882" dir="2700000" algn="ctr" rotWithShape="0">
              <a:schemeClr val="bg2">
                <a:alpha val="50000"/>
              </a:schemeClr>
            </a:outerShdw>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显示器</a:t>
            </a:r>
            <a:endPar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p:txBody>
      </p:sp>
      <p:sp>
        <p:nvSpPr>
          <p:cNvPr id="12" name="AutoShape 52"/>
          <p:cNvSpPr>
            <a:spLocks noChangeArrowheads="1"/>
          </p:cNvSpPr>
          <p:nvPr/>
        </p:nvSpPr>
        <p:spPr bwMode="auto">
          <a:xfrm>
            <a:off x="494030" y="4545965"/>
            <a:ext cx="1045845" cy="376555"/>
          </a:xfrm>
          <a:prstGeom prst="wedgeRoundRectCallout">
            <a:avLst>
              <a:gd name="adj1" fmla="val 127283"/>
              <a:gd name="adj2" fmla="val -123187"/>
              <a:gd name="adj3" fmla="val 16667"/>
            </a:avLst>
          </a:prstGeom>
          <a:gradFill rotWithShape="1">
            <a:gsLst>
              <a:gs pos="0">
                <a:srgbClr val="FFFF99"/>
              </a:gs>
              <a:gs pos="100000">
                <a:srgbClr val="FFFFFF"/>
              </a:gs>
            </a:gsLst>
            <a:lin ang="5400000" scaled="0"/>
          </a:gradFill>
          <a:ln w="9525" algn="ctr">
            <a:solidFill>
              <a:srgbClr val="FF9900"/>
            </a:solidFill>
            <a:miter lim="800000"/>
          </a:ln>
          <a:effectLst>
            <a:outerShdw dist="53882" dir="2700000" algn="ctr" rotWithShape="0">
              <a:schemeClr val="bg2">
                <a:alpha val="50000"/>
              </a:schemeClr>
            </a:outerShdw>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键 盘</a:t>
            </a:r>
            <a:endPar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p:txBody>
      </p:sp>
      <p:sp>
        <p:nvSpPr>
          <p:cNvPr id="13" name="AutoShape 52"/>
          <p:cNvSpPr>
            <a:spLocks noChangeArrowheads="1"/>
          </p:cNvSpPr>
          <p:nvPr/>
        </p:nvSpPr>
        <p:spPr bwMode="auto">
          <a:xfrm>
            <a:off x="2268855" y="5597525"/>
            <a:ext cx="1155065" cy="376555"/>
          </a:xfrm>
          <a:prstGeom prst="wedgeRoundRectCallout">
            <a:avLst>
              <a:gd name="adj1" fmla="val 45852"/>
              <a:gd name="adj2" fmla="val -134688"/>
              <a:gd name="adj3" fmla="val 16667"/>
            </a:avLst>
          </a:prstGeom>
          <a:gradFill rotWithShape="1">
            <a:gsLst>
              <a:gs pos="0">
                <a:srgbClr val="FFFF99"/>
              </a:gs>
              <a:gs pos="100000">
                <a:srgbClr val="FFFFFF"/>
              </a:gs>
            </a:gsLst>
            <a:lin ang="5400000" scaled="0"/>
          </a:gradFill>
          <a:ln w="9525" algn="ctr">
            <a:solidFill>
              <a:srgbClr val="FF9900"/>
            </a:solidFill>
            <a:miter lim="800000"/>
          </a:ln>
          <a:effectLst>
            <a:outerShdw dist="53882" dir="2700000" algn="ctr" rotWithShape="0">
              <a:schemeClr val="bg2">
                <a:alpha val="50000"/>
              </a:schemeClr>
            </a:outerShdw>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鼠 标</a:t>
            </a:r>
            <a:endPar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p:txBody>
      </p:sp>
      <p:sp>
        <p:nvSpPr>
          <p:cNvPr id="14" name="AutoShape 52"/>
          <p:cNvSpPr>
            <a:spLocks noChangeArrowheads="1"/>
          </p:cNvSpPr>
          <p:nvPr/>
        </p:nvSpPr>
        <p:spPr bwMode="auto">
          <a:xfrm>
            <a:off x="6371590" y="4899660"/>
            <a:ext cx="1143000" cy="376555"/>
          </a:xfrm>
          <a:prstGeom prst="wedgeRoundRectCallout">
            <a:avLst>
              <a:gd name="adj1" fmla="val -110336"/>
              <a:gd name="adj2" fmla="val -120312"/>
              <a:gd name="adj3" fmla="val 16667"/>
            </a:avLst>
          </a:prstGeom>
          <a:gradFill rotWithShape="1">
            <a:gsLst>
              <a:gs pos="0">
                <a:srgbClr val="FFFF99"/>
              </a:gs>
              <a:gs pos="100000">
                <a:srgbClr val="FFFFFF"/>
              </a:gs>
            </a:gsLst>
            <a:lin ang="5400000" scaled="0"/>
          </a:gradFill>
          <a:ln w="9525" algn="ctr">
            <a:solidFill>
              <a:srgbClr val="FF9900"/>
            </a:solidFill>
            <a:miter lim="800000"/>
          </a:ln>
          <a:effectLst>
            <a:outerShdw dist="53882" dir="2700000" algn="ctr" rotWithShape="0">
              <a:schemeClr val="bg2">
                <a:alpha val="50000"/>
              </a:schemeClr>
            </a:outerShdw>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音 箱</a:t>
            </a:r>
            <a:endPar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p:txBody>
      </p:sp>
      <p:sp>
        <p:nvSpPr>
          <p:cNvPr id="15" name="AutoShape 52"/>
          <p:cNvSpPr>
            <a:spLocks noChangeArrowheads="1"/>
          </p:cNvSpPr>
          <p:nvPr/>
        </p:nvSpPr>
        <p:spPr bwMode="auto">
          <a:xfrm>
            <a:off x="6022340" y="2272030"/>
            <a:ext cx="1084580" cy="376555"/>
          </a:xfrm>
          <a:prstGeom prst="wedgeRoundRectCallout">
            <a:avLst>
              <a:gd name="adj1" fmla="val -139704"/>
              <a:gd name="adj2" fmla="val 101082"/>
              <a:gd name="adj3" fmla="val 16667"/>
            </a:avLst>
          </a:prstGeom>
          <a:gradFill rotWithShape="1">
            <a:gsLst>
              <a:gs pos="0">
                <a:srgbClr val="FFFF99"/>
              </a:gs>
              <a:gs pos="100000">
                <a:srgbClr val="FFFFFF"/>
              </a:gs>
            </a:gsLst>
            <a:lin ang="5400000" scaled="0"/>
          </a:gradFill>
          <a:ln w="9525" algn="ctr">
            <a:solidFill>
              <a:srgbClr val="FF9900"/>
            </a:solidFill>
            <a:miter lim="800000"/>
          </a:ln>
          <a:effectLst>
            <a:outerShdw dist="53882" dir="2700000" algn="ctr" rotWithShape="0">
              <a:schemeClr val="bg2">
                <a:alpha val="50000"/>
              </a:schemeClr>
            </a:outerShdw>
          </a:effectLst>
        </p:spPr>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主 机</a:t>
            </a:r>
            <a:endPar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p:txBody>
      </p:sp>
      <p:sp>
        <p:nvSpPr>
          <p:cNvPr id="2" name="标题 1"/>
          <p:cNvSpPr>
            <a:spLocks noGrp="1"/>
          </p:cNvSpPr>
          <p:nvPr>
            <p:ph type="title"/>
          </p:nvPr>
        </p:nvSpPr>
        <p:spPr>
          <a:xfrm>
            <a:off x="273685" y="-215"/>
            <a:ext cx="10515600" cy="1325563"/>
          </a:xfrm>
        </p:spPr>
        <p:txBody>
          <a:bodyPr/>
          <a:p>
            <a:r>
              <a:rPr lang="zh-CN" altLang="en-US"/>
              <a:t>计算机组成</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9885" y="10580"/>
            <a:ext cx="10515600" cy="1325563"/>
          </a:xfrm>
        </p:spPr>
        <p:txBody>
          <a:bodyPr/>
          <a:lstStyle/>
          <a:p>
            <a:r>
              <a:rPr lang="en-US" altLang="zh-CN" dirty="0" err="1"/>
              <a:t>cpu</a:t>
            </a:r>
            <a:endParaRPr lang="en-US" altLang="zh-CN" dirty="0"/>
          </a:p>
        </p:txBody>
      </p:sp>
      <p:sp>
        <p:nvSpPr>
          <p:cNvPr id="3" name="内容占位符 2"/>
          <p:cNvSpPr>
            <a:spLocks noGrp="1"/>
          </p:cNvSpPr>
          <p:nvPr>
            <p:ph idx="1"/>
          </p:nvPr>
        </p:nvSpPr>
        <p:spPr>
          <a:xfrm>
            <a:off x="838200" y="1176305"/>
            <a:ext cx="10515600" cy="4351338"/>
          </a:xfrm>
        </p:spPr>
        <p:txBody>
          <a:bodyPr/>
          <a:lstStyle/>
          <a:p>
            <a:pPr>
              <a:spcBef>
                <a:spcPts val="675"/>
              </a:spcBef>
            </a:pPr>
            <a:r>
              <a:rPr lang="en-US" altLang="zh-CN" sz="2800" dirty="0">
                <a:cs typeface="微软雅黑" panose="020B0503020204020204" charset="-122"/>
                <a:sym typeface="+mn-ea"/>
              </a:rPr>
              <a:t>CPU</a:t>
            </a:r>
            <a:r>
              <a:rPr lang="zh-CN" altLang="en-US" sz="2800" dirty="0">
                <a:cs typeface="微软雅黑" panose="020B0503020204020204" charset="-122"/>
                <a:sym typeface="+mn-ea"/>
              </a:rPr>
              <a:t>即中央处理器</a:t>
            </a:r>
            <a:endParaRPr lang="en-US" altLang="zh-CN" sz="2800" dirty="0">
              <a:cs typeface="微软雅黑" panose="020B0503020204020204" charset="-122"/>
            </a:endParaRPr>
          </a:p>
          <a:p>
            <a:pPr lvl="1">
              <a:spcBef>
                <a:spcPts val="675"/>
              </a:spcBef>
            </a:pPr>
            <a:r>
              <a:rPr lang="zh-CN" altLang="en-US" dirty="0">
                <a:cs typeface="微软雅黑" panose="020B0503020204020204" charset="-122"/>
                <a:sym typeface="+mn-ea"/>
              </a:rPr>
              <a:t>负责进行算术和逻辑运算</a:t>
            </a:r>
            <a:endParaRPr lang="en-US" altLang="zh-CN" dirty="0">
              <a:cs typeface="微软雅黑" panose="020B0503020204020204" charset="-122"/>
            </a:endParaRPr>
          </a:p>
          <a:p>
            <a:pPr lvl="1">
              <a:spcBef>
                <a:spcPts val="675"/>
              </a:spcBef>
            </a:pPr>
            <a:r>
              <a:rPr lang="en-US" altLang="zh-CN" dirty="0">
                <a:cs typeface="微软雅黑" panose="020B0503020204020204" charset="-122"/>
                <a:sym typeface="+mn-ea"/>
              </a:rPr>
              <a:t>CPU</a:t>
            </a:r>
            <a:r>
              <a:rPr lang="zh-CN" altLang="en-US" dirty="0">
                <a:cs typeface="微软雅黑" panose="020B0503020204020204" charset="-122"/>
                <a:sym typeface="+mn-ea"/>
              </a:rPr>
              <a:t>相当于计算机系统的大脑</a:t>
            </a:r>
            <a:endParaRPr lang="zh-CN" altLang="en-US" dirty="0">
              <a:cs typeface="微软雅黑" panose="020B0503020204020204" charset="-122"/>
              <a:sym typeface="+mn-ea"/>
            </a:endParaRPr>
          </a:p>
        </p:txBody>
      </p:sp>
      <p:pic>
        <p:nvPicPr>
          <p:cNvPr id="22539" name="Picture 3" descr="9A-修改"/>
          <p:cNvPicPr>
            <a:picLocks noChangeAspect="1"/>
          </p:cNvPicPr>
          <p:nvPr/>
        </p:nvPicPr>
        <p:blipFill>
          <a:blip r:embed="rId1"/>
          <a:stretch>
            <a:fillRect/>
          </a:stretch>
        </p:blipFill>
        <p:spPr>
          <a:xfrm>
            <a:off x="6240145" y="3068955"/>
            <a:ext cx="2275205" cy="1656080"/>
          </a:xfrm>
          <a:prstGeom prst="rect">
            <a:avLst/>
          </a:prstGeom>
          <a:noFill/>
          <a:ln w="9525">
            <a:noFill/>
          </a:ln>
        </p:spPr>
      </p:pic>
      <p:pic>
        <p:nvPicPr>
          <p:cNvPr id="22540" name="Picture 4"/>
          <p:cNvPicPr>
            <a:picLocks noChangeAspect="1"/>
          </p:cNvPicPr>
          <p:nvPr/>
        </p:nvPicPr>
        <p:blipFill>
          <a:blip r:embed="rId2"/>
          <a:stretch>
            <a:fillRect/>
          </a:stretch>
        </p:blipFill>
        <p:spPr>
          <a:xfrm>
            <a:off x="8945880" y="2912110"/>
            <a:ext cx="2484120" cy="1812925"/>
          </a:xfrm>
          <a:prstGeom prst="rect">
            <a:avLst/>
          </a:prstGeom>
          <a:noFill/>
          <a:ln w="9525">
            <a:noFill/>
          </a:ln>
        </p:spPr>
      </p:pic>
      <p:graphicFrame>
        <p:nvGraphicFramePr>
          <p:cNvPr id="7" name="Group 36"/>
          <p:cNvGraphicFramePr/>
          <p:nvPr>
            <p:custDataLst>
              <p:tags r:id="rId3"/>
            </p:custDataLst>
          </p:nvPr>
        </p:nvGraphicFramePr>
        <p:xfrm>
          <a:off x="1534478" y="2911793"/>
          <a:ext cx="4210367" cy="2926080"/>
        </p:xfrm>
        <a:graphic>
          <a:graphicData uri="http://schemas.openxmlformats.org/drawingml/2006/table">
            <a:tbl>
              <a:tblPr/>
              <a:tblGrid>
                <a:gridCol w="1941830"/>
                <a:gridCol w="2268537"/>
              </a:tblGrid>
              <a:tr h="338138">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bg1"/>
                          </a:solidFill>
                          <a:effectLst/>
                          <a:latin typeface="楷体_GB2312" pitchFamily="49" charset="-122"/>
                          <a:ea typeface="楷体_GB2312" pitchFamily="49" charset="-122"/>
                          <a:cs typeface="Times New Roman" panose="02020603050405020304" pitchFamily="18" charset="0"/>
                        </a:rPr>
                        <a:t>适用类型</a:t>
                      </a:r>
                      <a:endParaRPr kumimoji="0" lang="zh-CN" altLang="en-US" sz="1800" b="1" i="0" u="none" strike="noStrike" cap="none" normalizeH="0" baseline="0" dirty="0">
                        <a:ln>
                          <a:noFill/>
                        </a:ln>
                        <a:solidFill>
                          <a:schemeClr val="bg1"/>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rgbClr val="4BACC6"/>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bg1"/>
                          </a:solidFill>
                          <a:effectLst/>
                          <a:latin typeface="楷体_GB2312" pitchFamily="49" charset="-122"/>
                          <a:ea typeface="楷体_GB2312" pitchFamily="49" charset="-122"/>
                          <a:cs typeface="Times New Roman" panose="02020603050405020304" pitchFamily="18" charset="0"/>
                        </a:rPr>
                        <a:t>台式</a:t>
                      </a:r>
                      <a:r>
                        <a:rPr kumimoji="0" lang="en-US" altLang="zh-CN" sz="1800" b="1" i="0" u="none" strike="noStrike" cap="none" normalizeH="0" baseline="0">
                          <a:ln>
                            <a:noFill/>
                          </a:ln>
                          <a:solidFill>
                            <a:schemeClr val="bg1"/>
                          </a:solidFill>
                          <a:effectLst/>
                          <a:latin typeface="楷体_GB2312" pitchFamily="49" charset="-122"/>
                          <a:ea typeface="楷体_GB2312" pitchFamily="49" charset="-122"/>
                          <a:cs typeface="Times New Roman" panose="02020603050405020304" pitchFamily="18" charset="0"/>
                        </a:rPr>
                        <a:t>CPU</a:t>
                      </a:r>
                      <a:endParaRPr kumimoji="0" lang="en-US" altLang="zh-CN" sz="1800" b="1" i="0" u="none" strike="noStrike" cap="none" normalizeH="0" baseline="0">
                        <a:ln>
                          <a:noFill/>
                        </a:ln>
                        <a:solidFill>
                          <a:schemeClr val="bg1"/>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rgbClr val="4BACC6"/>
                    </a:solidFill>
                  </a:tcPr>
                </a:tc>
              </a:tr>
              <a:tr h="30956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CPU</a:t>
                      </a:r>
                      <a:r>
                        <a:rPr kumimoji="0" lang="zh-CN" altLang="en-US"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系列</a:t>
                      </a:r>
                      <a:endParaRPr kumimoji="0" lang="zh-CN" altLang="en-US"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CORE i7 920 	</a:t>
                      </a:r>
                      <a:endPar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r>
              <a:tr h="27781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rPr>
                        <a:t>CPU</a:t>
                      </a:r>
                      <a:r>
                        <a:rPr kumimoji="0" lang="zh-CN" altLang="en-US"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rPr>
                        <a:t>内核</a:t>
                      </a:r>
                      <a:endParaRPr kumimoji="0" lang="zh-CN" altLang="en-US"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rPr>
                        <a:t>四核心	</a:t>
                      </a:r>
                      <a:endParaRPr kumimoji="0" lang="zh-CN" altLang="en-US"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r>
              <a:tr h="27781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rPr>
                        <a:t>主频（</a:t>
                      </a:r>
                      <a:r>
                        <a:rPr kumimoji="0" lang="en-US" altLang="zh-CN"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rPr>
                        <a:t>MHz</a:t>
                      </a:r>
                      <a:r>
                        <a:rPr kumimoji="0" lang="zh-CN" altLang="en-US"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rPr>
                        <a:t>）</a:t>
                      </a:r>
                      <a:endParaRPr kumimoji="0" lang="zh-CN" altLang="en-US"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rPr>
                        <a:t>2660MHz</a:t>
                      </a:r>
                      <a:endParaRPr kumimoji="0" lang="en-US" altLang="zh-CN" sz="1800" b="1" i="0" u="none" strike="noStrike" cap="none" normalizeH="0" baseline="0" dirty="0">
                        <a:ln>
                          <a:noFill/>
                        </a:ln>
                        <a:solidFill>
                          <a:srgbClr val="FF0000"/>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r>
              <a:tr h="27781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睿频加速频率</a:t>
                      </a:r>
                      <a:endParaRPr kumimoji="0" lang="zh-CN" altLang="en-US"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2930MHz</a:t>
                      </a:r>
                      <a:endPar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r>
              <a:tr h="27781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插槽类型</a:t>
                      </a:r>
                      <a:endParaRPr kumimoji="0" lang="zh-CN" altLang="en-US"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LGA 1366 	</a:t>
                      </a:r>
                      <a:endPar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r>
              <a:tr h="249238">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针脚数</a:t>
                      </a:r>
                      <a:endParaRPr kumimoji="0" lang="zh-CN" altLang="en-US" sz="1800" b="1" i="0" u="none" strike="noStrike" cap="none" normalizeH="0" baseline="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1366pin</a:t>
                      </a:r>
                      <a:endPar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chemeClr val="bg1"/>
                    </a:solidFill>
                  </a:tcPr>
                </a:tc>
              </a:tr>
              <a:tr h="27781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L2</a:t>
                      </a:r>
                      <a:r>
                        <a:rPr kumimoji="0" lang="zh-CN" altLang="en-US"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缓存（</a:t>
                      </a:r>
                      <a:r>
                        <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KB</a:t>
                      </a:r>
                      <a:r>
                        <a:rPr kumimoji="0" lang="zh-CN" altLang="en-US"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a:t>
                      </a:r>
                      <a:endParaRPr kumimoji="0" lang="zh-CN" altLang="en-US"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rPr>
                        <a:t>1MB</a:t>
                      </a:r>
                      <a:endParaRPr kumimoji="0" lang="en-US" altLang="zh-CN" sz="1800" b="1" i="0" u="none" strike="noStrike" cap="none" normalizeH="0" baseline="0" dirty="0">
                        <a:ln>
                          <a:noFill/>
                        </a:ln>
                        <a:solidFill>
                          <a:schemeClr val="tx2">
                            <a:lumMod val="95000"/>
                            <a:lumOff val="5000"/>
                          </a:schemeClr>
                        </a:solidFill>
                        <a:effectLst/>
                        <a:latin typeface="楷体_GB2312" pitchFamily="49" charset="-122"/>
                        <a:ea typeface="楷体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a:t>
            </a:r>
            <a:endParaRPr lang="zh-CN" altLang="en-US" dirty="0"/>
          </a:p>
        </p:txBody>
      </p:sp>
      <p:sp>
        <p:nvSpPr>
          <p:cNvPr id="3" name="内容占位符 2"/>
          <p:cNvSpPr>
            <a:spLocks noGrp="1"/>
          </p:cNvSpPr>
          <p:nvPr>
            <p:ph idx="1"/>
          </p:nvPr>
        </p:nvSpPr>
        <p:spPr>
          <a:xfrm>
            <a:off x="838200" y="1465580"/>
            <a:ext cx="10088880" cy="4351655"/>
          </a:xfrm>
        </p:spPr>
        <p:txBody>
          <a:bodyPr/>
          <a:lstStyle/>
          <a:p>
            <a:r>
              <a:rPr lang="zh-CN" altLang="en-US" dirty="0">
                <a:cs typeface="微软雅黑" panose="020B0503020204020204" charset="-122"/>
                <a:sym typeface="+mn-ea"/>
              </a:rPr>
              <a:t>内存条是连接</a:t>
            </a:r>
            <a:r>
              <a:rPr lang="en-US" altLang="zh-CN" dirty="0">
                <a:cs typeface="微软雅黑" panose="020B0503020204020204" charset="-122"/>
                <a:sym typeface="+mn-ea"/>
              </a:rPr>
              <a:t>CPU</a:t>
            </a:r>
            <a:r>
              <a:rPr lang="zh-CN" altLang="en-US" dirty="0">
                <a:cs typeface="微软雅黑" panose="020B0503020204020204" charset="-122"/>
                <a:sym typeface="+mn-ea"/>
              </a:rPr>
              <a:t>和其他设备的通道，起到缓冲和数据交换作用</a:t>
            </a:r>
            <a:endParaRPr lang="zh-CN" altLang="en-US" dirty="0">
              <a:cs typeface="微软雅黑" panose="020B0503020204020204" charset="-122"/>
            </a:endParaRPr>
          </a:p>
        </p:txBody>
      </p:sp>
      <p:pic>
        <p:nvPicPr>
          <p:cNvPr id="6" name="图片 5"/>
          <p:cNvPicPr>
            <a:picLocks noChangeAspect="1"/>
          </p:cNvPicPr>
          <p:nvPr/>
        </p:nvPicPr>
        <p:blipFill>
          <a:blip r:embed="rId1"/>
          <a:stretch>
            <a:fillRect/>
          </a:stretch>
        </p:blipFill>
        <p:spPr>
          <a:xfrm>
            <a:off x="682943" y="2681605"/>
            <a:ext cx="6537960" cy="2758440"/>
          </a:xfrm>
          <a:prstGeom prst="rect">
            <a:avLst/>
          </a:prstGeom>
        </p:spPr>
      </p:pic>
      <p:graphicFrame>
        <p:nvGraphicFramePr>
          <p:cNvPr id="4" name="Group 4"/>
          <p:cNvGraphicFramePr/>
          <p:nvPr>
            <p:custDataLst>
              <p:tags r:id="rId2"/>
            </p:custDataLst>
          </p:nvPr>
        </p:nvGraphicFramePr>
        <p:xfrm>
          <a:off x="7220903" y="3232048"/>
          <a:ext cx="4038600" cy="2208213"/>
        </p:xfrm>
        <a:graphic>
          <a:graphicData uri="http://schemas.openxmlformats.org/drawingml/2006/table">
            <a:tbl>
              <a:tblPr/>
              <a:tblGrid>
                <a:gridCol w="2020888"/>
                <a:gridCol w="2017712"/>
              </a:tblGrid>
              <a:tr h="330200">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bg1"/>
                          </a:solidFill>
                          <a:effectLst/>
                          <a:latin typeface="仿宋_GB2312" pitchFamily="49" charset="-122"/>
                          <a:ea typeface="仿宋_GB2312" pitchFamily="49" charset="-122"/>
                          <a:cs typeface="Times New Roman" panose="02020603050405020304" pitchFamily="18" charset="0"/>
                        </a:rPr>
                        <a:t>内存类型</a:t>
                      </a:r>
                      <a:endParaRPr kumimoji="0" lang="zh-CN" altLang="en-US" sz="1800" b="1" i="0" u="none" strike="noStrike" cap="none" normalizeH="0" baseline="0" dirty="0">
                        <a:ln>
                          <a:noFill/>
                        </a:ln>
                        <a:solidFill>
                          <a:schemeClr val="bg1"/>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rgbClr val="4BACC6"/>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bg1"/>
                          </a:solidFill>
                          <a:effectLst/>
                          <a:latin typeface="仿宋_GB2312" pitchFamily="49" charset="-122"/>
                          <a:ea typeface="仿宋_GB2312" pitchFamily="49" charset="-122"/>
                          <a:cs typeface="Times New Roman" panose="02020603050405020304" pitchFamily="18" charset="0"/>
                        </a:rPr>
                        <a:t>DDRIII</a:t>
                      </a:r>
                      <a:endParaRPr kumimoji="0" lang="en-US" altLang="zh-CN" sz="1800" b="1" i="0" u="none" strike="noStrike" cap="none" normalizeH="0" baseline="0" dirty="0">
                        <a:ln>
                          <a:noFill/>
                        </a:ln>
                        <a:solidFill>
                          <a:schemeClr val="bg1"/>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solidFill>
                      <a:srgbClr val="4BACC6"/>
                    </a:solidFill>
                  </a:tcPr>
                </a:tc>
              </a:tr>
              <a:tr h="32861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2">
                              <a:lumMod val="95000"/>
                              <a:lumOff val="5000"/>
                            </a:schemeClr>
                          </a:solidFill>
                          <a:effectLst/>
                          <a:latin typeface="仿宋_GB2312" pitchFamily="49" charset="-122"/>
                          <a:ea typeface="仿宋_GB2312" pitchFamily="49" charset="-122"/>
                          <a:cs typeface="Times New Roman" panose="02020603050405020304" pitchFamily="18" charset="0"/>
                        </a:rPr>
                        <a:t>适用机型</a:t>
                      </a:r>
                      <a:endParaRPr kumimoji="0" lang="zh-CN" altLang="en-US" sz="1800" b="1" i="0" u="none" strike="noStrike" cap="none" normalizeH="0" baseline="0">
                        <a:ln>
                          <a:noFill/>
                        </a:ln>
                        <a:solidFill>
                          <a:schemeClr val="tx2">
                            <a:lumMod val="95000"/>
                            <a:lumOff val="5000"/>
                          </a:schemeClr>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chemeClr val="tx2">
                              <a:lumMod val="95000"/>
                              <a:lumOff val="5000"/>
                            </a:schemeClr>
                          </a:solidFill>
                          <a:effectLst/>
                          <a:latin typeface="仿宋_GB2312" pitchFamily="49" charset="-122"/>
                          <a:ea typeface="仿宋_GB2312" pitchFamily="49" charset="-122"/>
                          <a:cs typeface="Times New Roman" panose="02020603050405020304" pitchFamily="18" charset="0"/>
                        </a:rPr>
                        <a:t>台式机内存</a:t>
                      </a:r>
                      <a:endParaRPr kumimoji="0" lang="zh-CN" altLang="en-US" sz="1800" b="1" i="0" u="none" strike="noStrike" cap="none" normalizeH="0" baseline="0">
                        <a:ln>
                          <a:noFill/>
                        </a:ln>
                        <a:solidFill>
                          <a:schemeClr val="tx2">
                            <a:lumMod val="95000"/>
                            <a:lumOff val="5000"/>
                          </a:schemeClr>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r>
              <a:tr h="37941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0000"/>
                          </a:solidFill>
                          <a:effectLst/>
                          <a:latin typeface="仿宋_GB2312" pitchFamily="49" charset="-122"/>
                          <a:ea typeface="仿宋_GB2312" pitchFamily="49" charset="-122"/>
                          <a:cs typeface="Times New Roman" panose="02020603050405020304" pitchFamily="18" charset="0"/>
                        </a:rPr>
                        <a:t>内存容量</a:t>
                      </a:r>
                      <a:endParaRPr kumimoji="0" lang="zh-CN" altLang="en-US" sz="1800" b="1" i="0" u="none" strike="noStrike" cap="none" normalizeH="0" baseline="0" dirty="0">
                        <a:ln>
                          <a:noFill/>
                        </a:ln>
                        <a:solidFill>
                          <a:srgbClr val="FF0000"/>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FF0000"/>
                          </a:solidFill>
                          <a:effectLst/>
                          <a:latin typeface="仿宋_GB2312" pitchFamily="49" charset="-122"/>
                          <a:ea typeface="仿宋_GB2312" pitchFamily="49" charset="-122"/>
                          <a:cs typeface="Times New Roman" panose="02020603050405020304" pitchFamily="18" charset="0"/>
                        </a:rPr>
                        <a:t>2048MB</a:t>
                      </a:r>
                      <a:endParaRPr kumimoji="0" lang="en-US" altLang="zh-CN" sz="1800" b="1" i="0" u="none" strike="noStrike" cap="none" normalizeH="0" baseline="0" dirty="0">
                        <a:ln>
                          <a:noFill/>
                        </a:ln>
                        <a:solidFill>
                          <a:srgbClr val="FF0000"/>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r>
              <a:tr h="3302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3080D"/>
                          </a:solidFill>
                          <a:effectLst/>
                          <a:latin typeface="仿宋_GB2312" pitchFamily="49" charset="-122"/>
                          <a:ea typeface="仿宋_GB2312" pitchFamily="49" charset="-122"/>
                          <a:cs typeface="Times New Roman" panose="02020603050405020304" pitchFamily="18" charset="0"/>
                        </a:rPr>
                        <a:t>金手指</a:t>
                      </a:r>
                      <a:endParaRPr kumimoji="0" lang="zh-CN" altLang="en-US" sz="1800" b="1" i="0" u="none" strike="noStrike" cap="none" normalizeH="0" baseline="0">
                        <a:ln>
                          <a:noFill/>
                        </a:ln>
                        <a:solidFill>
                          <a:srgbClr val="03080D"/>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3080D"/>
                          </a:solidFill>
                          <a:effectLst/>
                          <a:latin typeface="仿宋_GB2312" pitchFamily="49" charset="-122"/>
                          <a:ea typeface="仿宋_GB2312" pitchFamily="49" charset="-122"/>
                          <a:cs typeface="Times New Roman" panose="02020603050405020304" pitchFamily="18" charset="0"/>
                        </a:rPr>
                        <a:t>240</a:t>
                      </a:r>
                      <a:r>
                        <a:rPr kumimoji="0" lang="zh-CN" altLang="en-US" sz="1800" b="1" i="0" u="none" strike="noStrike" cap="none" normalizeH="0" baseline="0">
                          <a:ln>
                            <a:noFill/>
                          </a:ln>
                          <a:solidFill>
                            <a:srgbClr val="03080D"/>
                          </a:solidFill>
                          <a:effectLst/>
                          <a:latin typeface="仿宋_GB2312" pitchFamily="49" charset="-122"/>
                          <a:ea typeface="仿宋_GB2312" pitchFamily="49" charset="-122"/>
                          <a:cs typeface="Times New Roman" panose="02020603050405020304" pitchFamily="18" charset="0"/>
                        </a:rPr>
                        <a:t>针脚</a:t>
                      </a:r>
                      <a:endParaRPr kumimoji="0" lang="zh-CN" altLang="en-US" sz="1800" b="1" i="0" u="none" strike="noStrike" cap="none" normalizeH="0" baseline="0">
                        <a:ln>
                          <a:noFill/>
                        </a:ln>
                        <a:solidFill>
                          <a:srgbClr val="03080D"/>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r>
              <a:tr h="3302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0000"/>
                          </a:solidFill>
                          <a:effectLst/>
                          <a:latin typeface="仿宋_GB2312" pitchFamily="49" charset="-122"/>
                          <a:ea typeface="仿宋_GB2312" pitchFamily="49" charset="-122"/>
                          <a:cs typeface="Times New Roman" panose="02020603050405020304" pitchFamily="18" charset="0"/>
                        </a:rPr>
                        <a:t>内存主频</a:t>
                      </a:r>
                      <a:endParaRPr kumimoji="0" lang="zh-CN" altLang="en-US" sz="1800" b="1" i="0" u="none" strike="noStrike" cap="none" normalizeH="0" baseline="0" dirty="0">
                        <a:ln>
                          <a:noFill/>
                        </a:ln>
                        <a:solidFill>
                          <a:srgbClr val="FF0000"/>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FF0000"/>
                          </a:solidFill>
                          <a:effectLst/>
                          <a:latin typeface="仿宋_GB2312" pitchFamily="49" charset="-122"/>
                          <a:ea typeface="仿宋_GB2312" pitchFamily="49" charset="-122"/>
                          <a:cs typeface="Times New Roman" panose="02020603050405020304" pitchFamily="18" charset="0"/>
                        </a:rPr>
                        <a:t>1625MHz</a:t>
                      </a:r>
                      <a:endParaRPr kumimoji="0" lang="en-US" altLang="zh-CN" sz="1800" b="1" i="0" u="none" strike="noStrike" cap="none" normalizeH="0" baseline="0" dirty="0">
                        <a:ln>
                          <a:noFill/>
                        </a:ln>
                        <a:solidFill>
                          <a:srgbClr val="FF0000"/>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a:noFill/>
                    </a:lnTlToBr>
                    <a:lnBlToTr>
                      <a:noFill/>
                    </a:lnBlToTr>
                    <a:noFill/>
                  </a:tcPr>
                </a:tc>
              </a:tr>
              <a:tr h="3302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3080D"/>
                          </a:solidFill>
                          <a:effectLst/>
                          <a:latin typeface="仿宋_GB2312" pitchFamily="49" charset="-122"/>
                          <a:ea typeface="仿宋_GB2312" pitchFamily="49" charset="-122"/>
                          <a:cs typeface="Times New Roman" panose="02020603050405020304" pitchFamily="18" charset="0"/>
                        </a:rPr>
                        <a:t>电压（</a:t>
                      </a:r>
                      <a:r>
                        <a:rPr kumimoji="0" lang="en-US" altLang="zh-CN" sz="1800" b="1" i="0" u="none" strike="noStrike" cap="none" normalizeH="0" baseline="0" dirty="0">
                          <a:ln>
                            <a:noFill/>
                          </a:ln>
                          <a:solidFill>
                            <a:srgbClr val="03080D"/>
                          </a:solidFill>
                          <a:effectLst/>
                          <a:latin typeface="仿宋_GB2312" pitchFamily="49" charset="-122"/>
                          <a:ea typeface="仿宋_GB2312" pitchFamily="49" charset="-122"/>
                          <a:cs typeface="Times New Roman" panose="02020603050405020304" pitchFamily="18" charset="0"/>
                        </a:rPr>
                        <a:t>V</a:t>
                      </a:r>
                      <a:r>
                        <a:rPr kumimoji="0" lang="zh-CN" altLang="en-US" sz="1800" b="1" i="0" u="none" strike="noStrike" cap="none" normalizeH="0" baseline="0" dirty="0">
                          <a:ln>
                            <a:noFill/>
                          </a:ln>
                          <a:solidFill>
                            <a:srgbClr val="03080D"/>
                          </a:solidFill>
                          <a:effectLst/>
                          <a:latin typeface="仿宋_GB2312" pitchFamily="49" charset="-122"/>
                          <a:ea typeface="仿宋_GB2312" pitchFamily="49" charset="-122"/>
                          <a:cs typeface="Times New Roman" panose="02020603050405020304" pitchFamily="18" charset="0"/>
                        </a:rPr>
                        <a:t>）</a:t>
                      </a:r>
                      <a:endParaRPr kumimoji="0" lang="zh-CN" altLang="en-US" sz="1800" b="1" i="0" u="none" strike="noStrike" cap="none" normalizeH="0" baseline="0" dirty="0">
                        <a:ln>
                          <a:noFill/>
                        </a:ln>
                        <a:solidFill>
                          <a:srgbClr val="03080D"/>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rgbClr val="4BACC6"/>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3080D"/>
                          </a:solidFill>
                          <a:effectLst/>
                          <a:latin typeface="仿宋_GB2312" pitchFamily="49" charset="-122"/>
                          <a:ea typeface="仿宋_GB2312" pitchFamily="49" charset="-122"/>
                          <a:cs typeface="Times New Roman" panose="02020603050405020304" pitchFamily="18" charset="0"/>
                        </a:rPr>
                        <a:t>1.5V</a:t>
                      </a:r>
                      <a:endParaRPr kumimoji="0" lang="en-US" altLang="zh-CN" sz="1800" b="1" i="0" u="none" strike="noStrike" cap="none" normalizeH="0" baseline="0" dirty="0">
                        <a:ln>
                          <a:noFill/>
                        </a:ln>
                        <a:solidFill>
                          <a:srgbClr val="03080D"/>
                        </a:solidFill>
                        <a:effectLst/>
                        <a:latin typeface="仿宋_GB2312" pitchFamily="49" charset="-122"/>
                        <a:ea typeface="仿宋_GB2312" pitchFamily="49" charset="-122"/>
                        <a:cs typeface="Times New Roman" panose="02020603050405020304" pitchFamily="18" charset="0"/>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TABLE_BEAUTIFY" val="smartTable{6c42cac7-ebc4-44ea-b3aa-37d82b76162c}"/>
</p:tagLst>
</file>

<file path=ppt/tags/tag3.xml><?xml version="1.0" encoding="utf-8"?>
<p:tagLst xmlns:p="http://schemas.openxmlformats.org/presentationml/2006/main">
  <p:tag name="KSO_WM_UNIT_TABLE_BEAUTIFY" val="smartTable{b50a4fd8-f89f-4bbc-9cc0-4f9d11d33b23}"/>
</p:tagLst>
</file>

<file path=ppt/tags/tag4.xml><?xml version="1.0" encoding="utf-8"?>
<p:tagLst xmlns:p="http://schemas.openxmlformats.org/presentationml/2006/main">
  <p:tag name="KSO_WM_UNIT_TABLE_BEAUTIFY" val="smartTable{c063c960-373d-4bf3-b87e-f4ec60aa10d0}"/>
</p:tagLst>
</file>

<file path=ppt/tags/tag5.xml><?xml version="1.0" encoding="utf-8"?>
<p:tagLst xmlns:p="http://schemas.openxmlformats.org/presentationml/2006/main">
  <p:tag name="KSO_WM_UNIT_PLACING_PICTURE_USER_VIEWPORT" val="{&quot;height&quot;:5633,&quot;width&quot;:10140}"/>
</p:tagLst>
</file>

<file path=ppt/tags/tag6.xml><?xml version="1.0" encoding="utf-8"?>
<p:tagLst xmlns:p="http://schemas.openxmlformats.org/presentationml/2006/main">
  <p:tag name="KSO_WM_UNIT_TABLE_BEAUTIFY" val="smartTable{2d38f246-f60d-4b0b-b23f-ee84de01fdb0}"/>
  <p:tag name="TABLE_RECT" val="36*176.792*888*325.15"/>
  <p:tag name="TABLE_EMPHASIZE_COLOR" val="240117"/>
  <p:tag name="TABLE_ONEKEY_SKIN_IDX" val="0"/>
  <p:tag name="TABLE_SKINIDX" val="0"/>
  <p:tag name="TABLE_COLORIDX" val="2"/>
  <p:tag name="TABLE_ENDDRAG_ORIGIN_RECT" val="818*319"/>
  <p:tag name="TABLE_ENDDRAG_RECT" val="105*182*818*319"/>
  <p:tag name="TABLE_COLOR_RGB" val="0x000000*0xFFFFFF*0x212121*0xFFFFFF*0x03A9F5*0x00BCD5*0x009788*0x4CB050*0x8CC34B*0xCDDC39"/>
</p:tagLst>
</file>

<file path=ppt/theme/theme1.xml><?xml version="1.0" encoding="utf-8"?>
<a:theme xmlns:a="http://schemas.openxmlformats.org/drawingml/2006/main" name="云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云和</Template>
  <TotalTime>0</TotalTime>
  <Words>5873</Words>
  <Application>WPS 演示</Application>
  <PresentationFormat>宽屏</PresentationFormat>
  <Paragraphs>543</Paragraphs>
  <Slides>57</Slides>
  <Notes>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57</vt:i4>
      </vt:variant>
    </vt:vector>
  </HeadingPairs>
  <TitlesOfParts>
    <vt:vector size="74" baseType="lpstr">
      <vt:lpstr>Arial</vt:lpstr>
      <vt:lpstr>宋体</vt:lpstr>
      <vt:lpstr>Wingdings</vt:lpstr>
      <vt:lpstr>Heiti SC Light</vt:lpstr>
      <vt:lpstr>微软雅黑</vt:lpstr>
      <vt:lpstr>Arial</vt:lpstr>
      <vt:lpstr>Wingdings</vt:lpstr>
      <vt:lpstr>楷体_GB2312</vt:lpstr>
      <vt:lpstr>新宋体</vt:lpstr>
      <vt:lpstr>Times New Roman</vt:lpstr>
      <vt:lpstr>仿宋_GB2312</vt:lpstr>
      <vt:lpstr>仿宋</vt:lpstr>
      <vt:lpstr>黑体</vt:lpstr>
      <vt:lpstr>Arial Unicode MS</vt:lpstr>
      <vt:lpstr>Calibri</vt:lpstr>
      <vt:lpstr>Helvetica</vt:lpstr>
      <vt:lpstr>云和</vt:lpstr>
      <vt:lpstr>PowerPoint 演示文稿</vt:lpstr>
      <vt:lpstr>本章内容</vt:lpstr>
      <vt:lpstr>计算机基础</vt:lpstr>
      <vt:lpstr>电子计算机发明于哪一年</vt:lpstr>
      <vt:lpstr>现代计算机之父</vt:lpstr>
      <vt:lpstr>计算机工作原理</vt:lpstr>
      <vt:lpstr>计算机组成</vt:lpstr>
      <vt:lpstr>cpu</vt:lpstr>
      <vt:lpstr>内存</vt:lpstr>
      <vt:lpstr>硬盘</vt:lpstr>
      <vt:lpstr>固态硬盘</vt:lpstr>
      <vt:lpstr>容量单位</vt:lpstr>
      <vt:lpstr>主板</vt:lpstr>
      <vt:lpstr>计算机网络</vt:lpstr>
      <vt:lpstr>计算机网络</vt:lpstr>
      <vt:lpstr>阿帕网</vt:lpstr>
      <vt:lpstr>OSI的七层模型</vt:lpstr>
      <vt:lpstr>OSI的七层模型</vt:lpstr>
      <vt:lpstr>TCP/IP协议簇</vt:lpstr>
      <vt:lpstr>IP地址</vt:lpstr>
      <vt:lpstr>IP地址的组成</vt:lpstr>
      <vt:lpstr>IP配置</vt:lpstr>
      <vt:lpstr>IP地址分类</vt:lpstr>
      <vt:lpstr>特殊IP</vt:lpstr>
      <vt:lpstr>私有地址</vt:lpstr>
      <vt:lpstr>IP相关命令</vt:lpstr>
      <vt:lpstr>web开发基础</vt:lpstr>
      <vt:lpstr>软件体系结构</vt:lpstr>
      <vt:lpstr>B/S结构相比C/S结构优势</vt:lpstr>
      <vt:lpstr>web软件开发介绍</vt:lpstr>
      <vt:lpstr>静态网站</vt:lpstr>
      <vt:lpstr>动态网站</vt:lpstr>
      <vt:lpstr>Web开发都需要了解什么?</vt:lpstr>
      <vt:lpstr>PowerPoint 演示文稿</vt:lpstr>
      <vt:lpstr>URL</vt:lpstr>
      <vt:lpstr>HTTP协议</vt:lpstr>
      <vt:lpstr>HTTPS协议</vt:lpstr>
      <vt:lpstr>DNS</vt:lpstr>
      <vt:lpstr>DNS客户端的配置</vt:lpstr>
      <vt:lpstr>网站域名申请</vt:lpstr>
      <vt:lpstr>客户端浏览器</vt:lpstr>
      <vt:lpstr>Google Chrome</vt:lpstr>
      <vt:lpstr>Internet Explore</vt:lpstr>
      <vt:lpstr>Microsoft Edge</vt:lpstr>
      <vt:lpstr>Mozilla Firefox</vt:lpstr>
      <vt:lpstr>Apple Safari</vt:lpstr>
      <vt:lpstr>opera</vt:lpstr>
      <vt:lpstr>浏览器市场份额</vt:lpstr>
      <vt:lpstr>可扩展的超文本标记语言(HTML)</vt:lpstr>
      <vt:lpstr>层叠样式表（CSS）</vt:lpstr>
      <vt:lpstr>客户端脚本编程语言 （JavaScript）</vt:lpstr>
      <vt:lpstr>数据库管理系统</vt:lpstr>
      <vt:lpstr>服务器端编程语言</vt:lpstr>
      <vt:lpstr>合作开发流程</vt:lpstr>
      <vt:lpstr>开发流程</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AndyGao</cp:lastModifiedBy>
  <cp:revision>666</cp:revision>
  <dcterms:created xsi:type="dcterms:W3CDTF">2016-09-06T02:25:00Z</dcterms:created>
  <dcterms:modified xsi:type="dcterms:W3CDTF">2021-03-01T09:17:52Z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